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71" r:id="rId6"/>
    <p:sldId id="263" r:id="rId7"/>
    <p:sldId id="264" r:id="rId8"/>
    <p:sldId id="267" r:id="rId9"/>
    <p:sldId id="272" r:id="rId10"/>
    <p:sldId id="261" r:id="rId11"/>
    <p:sldId id="265" r:id="rId12"/>
    <p:sldId id="266" r:id="rId13"/>
    <p:sldId id="274" r:id="rId14"/>
    <p:sldId id="262" r:id="rId15"/>
    <p:sldId id="268" r:id="rId16"/>
    <p:sldId id="269" r:id="rId17"/>
    <p:sldId id="273" r:id="rId18"/>
    <p:sldId id="270" r:id="rId19"/>
    <p:sldId id="260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BC2F8-1584-1C4E-B0B5-84AA4BB2CEBF}" type="datetimeFigureOut">
              <a:rPr lang="en-US" smtClean="0"/>
              <a:t>1/14/15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E89F87-3505-684D-A0AC-8CCA1CB55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01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-Especially</a:t>
            </a:r>
            <a:r>
              <a:rPr lang="en-US" baseline="0" dirty="0" smtClean="0"/>
              <a:t> in Early Childhood, one size fits all should be taboo, but there are times when we don’t need to re-invent the wheel. We can set up action plans for executing our plans just as we do for lessons and other classroom activities.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89F87-3505-684D-A0AC-8CCA1CB55B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294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a list or an outline.  If you need serious visuals make a chart or a vision board. Set an end date when </a:t>
            </a:r>
            <a:r>
              <a:rPr lang="en-US" dirty="0" smtClean="0"/>
              <a:t>you’ll </a:t>
            </a:r>
            <a:r>
              <a:rPr lang="en-US" dirty="0" smtClean="0"/>
              <a:t>do a check 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89F87-3505-684D-A0AC-8CCA1CB55B6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764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you need to improve feedback loops?  Want to punch up your small groups?  Could your lesson plans use a link to standards?  Ask colleagues,</a:t>
            </a:r>
            <a:r>
              <a:rPr lang="en-US" baseline="0" dirty="0" smtClean="0"/>
              <a:t> use </a:t>
            </a:r>
            <a:r>
              <a:rPr lang="en-US" baseline="0" dirty="0" err="1" smtClean="0"/>
              <a:t>Pinterest</a:t>
            </a:r>
            <a:r>
              <a:rPr lang="en-US" baseline="0" dirty="0" smtClean="0"/>
              <a:t> or just Google keywords related to your goal.  Take something that appeals to you or that you can do immediately and do it!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89F87-3505-684D-A0AC-8CCA1CB55B6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040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Review your goals at the end date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</a:t>
            </a:r>
            <a:r>
              <a:rPr lang="en-US" baseline="0" dirty="0" smtClean="0"/>
              <a:t> necessary, r</a:t>
            </a:r>
            <a:r>
              <a:rPr lang="en-US" dirty="0" smtClean="0"/>
              <a:t>evise the goals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Repeat from the beginning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89F87-3505-684D-A0AC-8CCA1CB55B6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646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take a look at what the OECE </a:t>
            </a:r>
            <a:r>
              <a:rPr lang="en-US" dirty="0" smtClean="0"/>
              <a:t>suggests…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89F87-3505-684D-A0AC-8CCA1CB55B6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45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-Teaching for so many years has informed every aspect of my life</a:t>
            </a:r>
            <a:r>
              <a:rPr lang="en-US" baseline="0" dirty="0" smtClean="0"/>
              <a:t> and impacted it in a positive way.  I’ve spent a lot of time figuring out how to make sure I’m not reinventing the wheel every single year.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89F87-3505-684D-A0AC-8CCA1CB55B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6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</a:t>
            </a:r>
            <a:r>
              <a:rPr lang="en-US" baseline="0" dirty="0" smtClean="0"/>
              <a:t> hard part to standardize…we have to wait to receive the information we need, but when we get it, we can spring into action.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89F87-3505-684D-A0AC-8CCA1CB55B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43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-</a:t>
            </a:r>
            <a:r>
              <a:rPr lang="en-US" baseline="0" dirty="0" smtClean="0"/>
              <a:t>Reading and digesting the entire item before trying to respond will help you look at a big picture before deciding which parts to work on.</a:t>
            </a:r>
            <a:endParaRPr lang="en-US" dirty="0" smtClean="0"/>
          </a:p>
          <a:p>
            <a:r>
              <a:rPr lang="en-US" dirty="0" smtClean="0"/>
              <a:t>-Actually recording these ideas is important, it helps us frame our thoughts so that we can decide</a:t>
            </a:r>
            <a:r>
              <a:rPr lang="en-US" baseline="0" dirty="0" smtClean="0"/>
              <a:t> how to move forward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89F87-3505-684D-A0AC-8CCA1CB55B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756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Set</a:t>
            </a:r>
            <a:r>
              <a:rPr lang="en-US" i="1" baseline="0" dirty="0" smtClean="0"/>
              <a:t> a time and place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We used to have Fridays to work on tasks like these, but that’s over.  Depending on how your time is distributed, you can use preps/planning time, the gap between half day classes or time immediately after school.  I try to get it done in the classroom so that I can start using what I learn right away.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0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Decide how to record your thoughts</a:t>
            </a:r>
          </a:p>
          <a:p>
            <a:r>
              <a:rPr lang="en-US" dirty="0" smtClean="0"/>
              <a:t>-Choose</a:t>
            </a:r>
            <a:r>
              <a:rPr lang="en-US" baseline="0" dirty="0" smtClean="0"/>
              <a:t> a way to get this done and try it, then try another way the next time.  Decide on a way that works best for you, don’t be afraid to try different things until you find a fit, and conversely don’t be afraid to stick with what works.  A Word doc may work for you, or maybe you prefer a notebook. Do you need a blank page to just jot it all down, or do you want to create a form with spaces for different ideas?  This is also a good time to try the Reflective practice journal from OECE which we will discuss at the end of the session.</a:t>
            </a:r>
          </a:p>
          <a:p>
            <a:r>
              <a:rPr lang="en-US" baseline="0" dirty="0" smtClean="0"/>
              <a:t>I like Google Docs because I can do them on my </a:t>
            </a:r>
            <a:r>
              <a:rPr lang="en-US" baseline="0" dirty="0" err="1" smtClean="0"/>
              <a:t>iPad</a:t>
            </a:r>
            <a:r>
              <a:rPr lang="en-US" baseline="0" dirty="0" smtClean="0"/>
              <a:t>, personal computer or school computer, even my phone if I want.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89F87-3505-684D-A0AC-8CCA1CB55B6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99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Turn and talk OR reflect and jot notes to share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89F87-3505-684D-A0AC-8CCA1CB55B6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27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Sometimes these will be the same, sometimes not.  Only you can decide what will help you be the best teacher you can be, but trying to spread</a:t>
            </a:r>
            <a:r>
              <a:rPr lang="en-US" baseline="0" dirty="0" smtClean="0"/>
              <a:t> your focus to too many things seldom results in success.  You can make a list of things to work on, but attack them one at a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89F87-3505-684D-A0AC-8CCA1CB55B6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88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I’ve been trying this outside</a:t>
            </a:r>
            <a:r>
              <a:rPr lang="en-US" baseline="0" dirty="0" smtClean="0"/>
              <a:t> of work…What’s your vision for yourself or your classroom as it relates to the feedback?  Use that vision to set your goal or goals.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89F87-3505-684D-A0AC-8CCA1CB55B6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710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89F87-3505-684D-A0AC-8CCA1CB55B6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7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4CE29-FD11-A244-B096-E4D0BB9B0D64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A90B-02CA-6A43-A64E-B12AFD40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7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4CE29-FD11-A244-B096-E4D0BB9B0D64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A90B-02CA-6A43-A64E-B12AFD40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89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4CE29-FD11-A244-B096-E4D0BB9B0D64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A90B-02CA-6A43-A64E-B12AFD40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5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4CE29-FD11-A244-B096-E4D0BB9B0D64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A90B-02CA-6A43-A64E-B12AFD40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1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4CE29-FD11-A244-B096-E4D0BB9B0D64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A90B-02CA-6A43-A64E-B12AFD40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6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4CE29-FD11-A244-B096-E4D0BB9B0D64}" type="datetimeFigureOut">
              <a:rPr lang="en-US" smtClean="0"/>
              <a:t>1/14/15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A90B-02CA-6A43-A64E-B12AFD40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6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4CE29-FD11-A244-B096-E4D0BB9B0D64}" type="datetimeFigureOut">
              <a:rPr lang="en-US" smtClean="0"/>
              <a:t>1/14/15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A90B-02CA-6A43-A64E-B12AFD40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1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4CE29-FD11-A244-B096-E4D0BB9B0D64}" type="datetimeFigureOut">
              <a:rPr lang="en-US" smtClean="0"/>
              <a:t>1/14/15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A90B-02CA-6A43-A64E-B12AFD40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58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4CE29-FD11-A244-B096-E4D0BB9B0D64}" type="datetimeFigureOut">
              <a:rPr lang="en-US" smtClean="0"/>
              <a:t>1/14/15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A90B-02CA-6A43-A64E-B12AFD40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3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4CE29-FD11-A244-B096-E4D0BB9B0D64}" type="datetimeFigureOut">
              <a:rPr lang="en-US" smtClean="0"/>
              <a:t>1/14/15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A90B-02CA-6A43-A64E-B12AFD40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9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4CE29-FD11-A244-B096-E4D0BB9B0D64}" type="datetimeFigureOut">
              <a:rPr lang="en-US" smtClean="0"/>
              <a:t>1/14/15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AA90B-02CA-6A43-A64E-B12AFD40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46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4CE29-FD11-A244-B096-E4D0BB9B0D64}" type="datetimeFigureOut">
              <a:rPr lang="en-US" smtClean="0"/>
              <a:t>1/14/15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AA90B-02CA-6A43-A64E-B12AFD40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286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Systems For Success: Setting the Stage for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b="1" dirty="0"/>
              <a:t>Reflective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Heather M Duncan</a:t>
            </a:r>
          </a:p>
          <a:p>
            <a:r>
              <a:rPr lang="en-US" dirty="0" smtClean="0"/>
              <a:t>Preschool Teacher</a:t>
            </a:r>
          </a:p>
          <a:p>
            <a:r>
              <a:rPr lang="en-US" dirty="0" smtClean="0"/>
              <a:t>South Shore Fine Arts Academy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323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So let’s talk…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7000" dirty="0" smtClean="0"/>
              <a:t>How have YOU done it?</a:t>
            </a:r>
          </a:p>
          <a:p>
            <a:pPr marL="0" indent="0">
              <a:buNone/>
            </a:pPr>
            <a:endParaRPr lang="en-US" sz="7000" dirty="0" smtClean="0"/>
          </a:p>
          <a:p>
            <a:pPr marL="0" indent="0">
              <a:buNone/>
            </a:pPr>
            <a:endParaRPr lang="en-US" sz="7000" dirty="0" smtClean="0"/>
          </a:p>
          <a:p>
            <a:pPr marL="0" indent="0">
              <a:buNone/>
            </a:pPr>
            <a:r>
              <a:rPr lang="en-US" sz="7000" dirty="0" smtClean="0"/>
              <a:t>How CAN you do it?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988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6300" dirty="0" smtClean="0"/>
              <a:t>Identifying “</a:t>
            </a:r>
            <a:r>
              <a:rPr lang="en-US" sz="6300" dirty="0" smtClean="0"/>
              <a:t>Opportunities</a:t>
            </a:r>
            <a:r>
              <a:rPr lang="en-US" sz="6300" dirty="0" smtClean="0"/>
              <a:t>”</a:t>
            </a:r>
            <a:endParaRPr lang="en-US" sz="6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800" dirty="0" smtClean="0"/>
              <a:t>Look at the feedback &amp; decide: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300" dirty="0" smtClean="0"/>
              <a:t>What’s pressing for my class/team school?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4300" dirty="0" smtClean="0"/>
              <a:t>How do</a:t>
            </a:r>
            <a:r>
              <a:rPr lang="en-US" sz="4300" i="1" dirty="0" smtClean="0"/>
              <a:t> I </a:t>
            </a:r>
            <a:r>
              <a:rPr lang="en-US" sz="4300" dirty="0" smtClean="0"/>
              <a:t>want or need to grow?</a:t>
            </a:r>
          </a:p>
          <a:p>
            <a:pPr marL="0" indent="0" algn="ctr">
              <a:buNone/>
            </a:pPr>
            <a:endParaRPr lang="en-US" sz="800" dirty="0" smtClean="0"/>
          </a:p>
          <a:p>
            <a:pPr marL="0" indent="0" algn="ctr">
              <a:buNone/>
            </a:pPr>
            <a:endParaRPr lang="en-US" sz="800" dirty="0"/>
          </a:p>
          <a:p>
            <a:pPr marL="0" indent="0" algn="ctr">
              <a:buNone/>
            </a:pPr>
            <a:r>
              <a:rPr lang="en-US" sz="7100" dirty="0" smtClean="0"/>
              <a:t>Pick </a:t>
            </a:r>
            <a:r>
              <a:rPr lang="en-US" sz="7100" dirty="0" smtClean="0"/>
              <a:t>one!</a:t>
            </a:r>
            <a:endParaRPr lang="en-US" sz="7100" dirty="0"/>
          </a:p>
        </p:txBody>
      </p:sp>
    </p:spTree>
    <p:extLst>
      <p:ext uri="{BB962C8B-B14F-4D97-AF65-F5344CB8AC3E}">
        <p14:creationId xmlns:p14="http://schemas.microsoft.com/office/powerpoint/2010/main" val="778368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Setting Goals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Try the </a:t>
            </a:r>
            <a:r>
              <a:rPr lang="en-US" sz="3600" dirty="0" err="1" smtClean="0"/>
              <a:t>Lululemon</a:t>
            </a:r>
            <a:r>
              <a:rPr lang="en-US" sz="3600" dirty="0" smtClean="0"/>
              <a:t> method…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“</a:t>
            </a:r>
            <a:r>
              <a:rPr lang="en-US" sz="3600" dirty="0" smtClean="0"/>
              <a:t>Your </a:t>
            </a:r>
            <a:r>
              <a:rPr lang="en-US" sz="3600" dirty="0" err="1" smtClean="0"/>
              <a:t>VISIONdefines</a:t>
            </a:r>
            <a:r>
              <a:rPr lang="en-US" sz="3600" dirty="0" smtClean="0"/>
              <a:t> </a:t>
            </a:r>
            <a:r>
              <a:rPr lang="en-US" sz="3600" dirty="0"/>
              <a:t>your </a:t>
            </a:r>
            <a:r>
              <a:rPr lang="en-US" sz="3600" dirty="0" smtClean="0"/>
              <a:t>ideal…and </a:t>
            </a:r>
            <a:r>
              <a:rPr lang="en-US" sz="3600" dirty="0"/>
              <a:t>identifies the </a:t>
            </a:r>
            <a:r>
              <a:rPr lang="en-US" sz="3600" dirty="0" smtClean="0"/>
              <a:t>GOALS </a:t>
            </a:r>
            <a:r>
              <a:rPr lang="en-US" sz="3600" dirty="0"/>
              <a:t>you'll need to get there. Through goal setting, you get down to the nitty-gritty of what you need to do - and when you need to do it by </a:t>
            </a:r>
            <a:r>
              <a:rPr lang="en-US" sz="3600" dirty="0" smtClean="0"/>
              <a:t>– </a:t>
            </a:r>
            <a:r>
              <a:rPr lang="en-US" sz="3600" dirty="0"/>
              <a:t>to [</a:t>
            </a:r>
            <a:r>
              <a:rPr lang="en-US" sz="3600" dirty="0" smtClean="0"/>
              <a:t>reach that] ideal.”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74841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Setting Goals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3670"/>
            <a:ext cx="9144000" cy="56743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Try the </a:t>
            </a:r>
            <a:r>
              <a:rPr lang="en-US" dirty="0" err="1" smtClean="0"/>
              <a:t>Lululemon</a:t>
            </a:r>
            <a:r>
              <a:rPr lang="en-US" dirty="0" smtClean="0"/>
              <a:t> method…</a:t>
            </a:r>
            <a:endParaRPr lang="en-US" dirty="0"/>
          </a:p>
          <a:p>
            <a:pPr marL="0" indent="0" algn="ctr">
              <a:buNone/>
            </a:pPr>
            <a:r>
              <a:rPr lang="en-US" sz="4400" dirty="0"/>
              <a:t>Your </a:t>
            </a:r>
            <a:r>
              <a:rPr lang="en-US" sz="4400" dirty="0" smtClean="0"/>
              <a:t>vision:</a:t>
            </a:r>
            <a:endParaRPr lang="en-US" sz="4400" dirty="0"/>
          </a:p>
          <a:p>
            <a:pPr marL="0" indent="0">
              <a:buNone/>
            </a:pPr>
            <a:r>
              <a:rPr lang="en-US" dirty="0" smtClean="0"/>
              <a:t>provides </a:t>
            </a:r>
            <a:r>
              <a:rPr lang="en-US" dirty="0"/>
              <a:t>focus</a:t>
            </a:r>
          </a:p>
          <a:p>
            <a:pPr marL="0" indent="0">
              <a:buNone/>
            </a:pPr>
            <a:r>
              <a:rPr lang="en-US" dirty="0" smtClean="0"/>
              <a:t>helps </a:t>
            </a:r>
            <a:r>
              <a:rPr lang="en-US" dirty="0"/>
              <a:t>you discover your personal path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ctr">
              <a:buNone/>
            </a:pPr>
            <a:r>
              <a:rPr lang="en-US" sz="4400" dirty="0"/>
              <a:t>Your </a:t>
            </a:r>
            <a:r>
              <a:rPr lang="en-US" sz="4400" dirty="0" smtClean="0"/>
              <a:t>goals:</a:t>
            </a:r>
          </a:p>
          <a:p>
            <a:pPr marL="0" indent="0">
              <a:buNone/>
            </a:pPr>
            <a:r>
              <a:rPr lang="en-US" dirty="0" smtClean="0"/>
              <a:t>inspire </a:t>
            </a:r>
            <a:r>
              <a:rPr lang="en-US" dirty="0"/>
              <a:t>you to do the work</a:t>
            </a:r>
          </a:p>
          <a:p>
            <a:pPr marL="0" indent="0">
              <a:buNone/>
            </a:pPr>
            <a:r>
              <a:rPr lang="en-US" dirty="0" smtClean="0"/>
              <a:t>excite </a:t>
            </a:r>
            <a:r>
              <a:rPr lang="en-US" dirty="0"/>
              <a:t>and even scare </a:t>
            </a:r>
            <a:r>
              <a:rPr lang="en-US" dirty="0" smtClean="0"/>
              <a:t>you</a:t>
            </a:r>
          </a:p>
          <a:p>
            <a:pPr marL="0" indent="0">
              <a:buNone/>
            </a:pPr>
            <a:r>
              <a:rPr lang="en-US" dirty="0" smtClean="0"/>
              <a:t>are </a:t>
            </a:r>
            <a:r>
              <a:rPr lang="en-US" dirty="0"/>
              <a:t>specific, measurable and written in the present </a:t>
            </a:r>
            <a:r>
              <a:rPr lang="en-US" dirty="0" smtClean="0"/>
              <a:t>tense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043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So let’s talk…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7000" dirty="0" smtClean="0"/>
              <a:t>How have YOU done it?</a:t>
            </a:r>
          </a:p>
          <a:p>
            <a:pPr marL="0" indent="0">
              <a:buNone/>
            </a:pPr>
            <a:endParaRPr lang="en-US" sz="7000" dirty="0" smtClean="0"/>
          </a:p>
          <a:p>
            <a:pPr marL="0" indent="0">
              <a:buNone/>
            </a:pPr>
            <a:endParaRPr lang="en-US" sz="7000" dirty="0" smtClean="0"/>
          </a:p>
          <a:p>
            <a:pPr marL="0" indent="0">
              <a:buNone/>
            </a:pPr>
            <a:r>
              <a:rPr lang="en-US" sz="7000" dirty="0" smtClean="0"/>
              <a:t>How CAN you do it?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39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Choosing Next Steps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You know your goal, so…</a:t>
            </a:r>
          </a:p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r>
              <a:rPr lang="en-US" sz="4400" dirty="0" smtClean="0"/>
              <a:t>What do you need to do to reach it?  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How will you know when you have?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81504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Taking the steps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400" dirty="0" smtClean="0"/>
              <a:t>Take a few days to do research and collect resources, then: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400" dirty="0" smtClean="0"/>
              <a:t>Make a plan and carefully execute it…</a:t>
            </a:r>
          </a:p>
          <a:p>
            <a:pPr marL="0" indent="0" algn="ctr">
              <a:buNone/>
            </a:pPr>
            <a:r>
              <a:rPr lang="en-US" sz="3400" dirty="0" smtClean="0"/>
              <a:t>choose a start date</a:t>
            </a:r>
          </a:p>
          <a:p>
            <a:pPr marL="0" indent="0" algn="ctr">
              <a:buNone/>
            </a:pPr>
            <a:r>
              <a:rPr lang="en-US" sz="3400" dirty="0" smtClean="0"/>
              <a:t>add it to your lesson plans</a:t>
            </a:r>
          </a:p>
          <a:p>
            <a:pPr marL="0" indent="0" algn="ctr">
              <a:buNone/>
            </a:pPr>
            <a:r>
              <a:rPr lang="en-US" sz="6000" dirty="0" smtClean="0"/>
              <a:t>OR…</a:t>
            </a:r>
          </a:p>
          <a:p>
            <a:pPr marL="0" indent="0" algn="ctr">
              <a:buNone/>
            </a:pPr>
            <a:r>
              <a:rPr lang="en-US" sz="8800" dirty="0" smtClean="0"/>
              <a:t>Just DO it!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568613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7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So let’s talk…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7000" dirty="0" smtClean="0"/>
              <a:t>How have YOU done it?</a:t>
            </a:r>
          </a:p>
          <a:p>
            <a:pPr marL="0" indent="0">
              <a:buNone/>
            </a:pPr>
            <a:endParaRPr lang="en-US" sz="7000" dirty="0" smtClean="0"/>
          </a:p>
          <a:p>
            <a:pPr marL="0" indent="0">
              <a:buNone/>
            </a:pPr>
            <a:endParaRPr lang="en-US" sz="7000" dirty="0" smtClean="0"/>
          </a:p>
          <a:p>
            <a:pPr marL="0" indent="0">
              <a:buNone/>
            </a:pPr>
            <a:r>
              <a:rPr lang="en-US" sz="7000" dirty="0" smtClean="0"/>
              <a:t>How CAN you do it?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81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Staying the course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Collect resources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Review your goals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Revise the goals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Repeat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6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So let’s talk…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7000" dirty="0" smtClean="0"/>
              <a:t>How have YOU done it?</a:t>
            </a:r>
          </a:p>
          <a:p>
            <a:pPr marL="0" indent="0">
              <a:buNone/>
            </a:pPr>
            <a:endParaRPr lang="en-US" sz="7000" dirty="0" smtClean="0"/>
          </a:p>
          <a:p>
            <a:pPr marL="0" indent="0">
              <a:buNone/>
            </a:pPr>
            <a:endParaRPr lang="en-US" sz="7000" dirty="0" smtClean="0"/>
          </a:p>
          <a:p>
            <a:pPr marL="0" indent="0">
              <a:buNone/>
            </a:pPr>
            <a:r>
              <a:rPr lang="en-US" sz="7000" dirty="0" smtClean="0"/>
              <a:t>How CAN you do it?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24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000" dirty="0" smtClean="0"/>
              <a:t>We can’t control a lot of what happens in our schools as a whole or in our students’ lives, but we CAN control what WE can control…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8000" dirty="0" smtClean="0"/>
              <a:t>How can we do it?</a:t>
            </a:r>
          </a:p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8000" dirty="0" smtClean="0"/>
              <a:t>STANDARDIZE! </a:t>
            </a:r>
          </a:p>
          <a:p>
            <a:pPr marL="0" indent="0">
              <a:buNone/>
            </a:pP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569859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Now what?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0" dirty="0" smtClean="0"/>
              <a:t>?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3780356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latin typeface="Calibri Light"/>
                <a:cs typeface="Calibri Light"/>
              </a:rPr>
              <a:t>Why standardize?</a:t>
            </a:r>
            <a:endParaRPr lang="en-US" sz="8000" dirty="0">
              <a:latin typeface="Calibri Light"/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5400" dirty="0" smtClean="0"/>
              <a:t>As we begin to standardize systems for </a:t>
            </a:r>
            <a:r>
              <a:rPr lang="en-US" sz="5400" dirty="0" smtClean="0"/>
              <a:t>ourselves –setting up protocols to use year after year- </a:t>
            </a:r>
            <a:r>
              <a:rPr lang="en-US" sz="5400" dirty="0" smtClean="0"/>
              <a:t>we are forced to think about how we manage our work and </a:t>
            </a:r>
            <a:r>
              <a:rPr lang="en-US" sz="5400" dirty="0" smtClean="0"/>
              <a:t>why…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144545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Objectives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855" y="1600200"/>
            <a:ext cx="8682623" cy="45259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100" dirty="0" smtClean="0"/>
              <a:t>At the end of this session you will be able to begin: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100" dirty="0" smtClean="0"/>
              <a:t>planning effective ways to review and reflect on feedback from various sources…</a:t>
            </a:r>
          </a:p>
          <a:p>
            <a:pPr marL="0" indent="0">
              <a:buNone/>
            </a:pPr>
            <a:endParaRPr lang="en-US" sz="4100" dirty="0" smtClean="0"/>
          </a:p>
          <a:p>
            <a:pPr marL="0" indent="0" algn="ctr">
              <a:buNone/>
            </a:pPr>
            <a:r>
              <a:rPr lang="en-US" sz="4100" dirty="0" smtClean="0"/>
              <a:t>devising a method to identify and set goals…</a:t>
            </a:r>
          </a:p>
          <a:p>
            <a:pPr marL="0" indent="0" algn="ctr">
              <a:buNone/>
            </a:pPr>
            <a:endParaRPr lang="en-US" sz="4100" dirty="0" smtClean="0"/>
          </a:p>
          <a:p>
            <a:pPr marL="0" indent="0" algn="ctr">
              <a:buNone/>
            </a:pPr>
            <a:r>
              <a:rPr lang="en-US" sz="4100" dirty="0" smtClean="0"/>
              <a:t>creating actionable next steps toward reaching those goals</a:t>
            </a:r>
            <a:endParaRPr lang="en-US" sz="4100" dirty="0"/>
          </a:p>
        </p:txBody>
      </p:sp>
    </p:spTree>
    <p:extLst>
      <p:ext uri="{BB962C8B-B14F-4D97-AF65-F5344CB8AC3E}">
        <p14:creationId xmlns:p14="http://schemas.microsoft.com/office/powerpoint/2010/main" val="3248468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4096"/>
            <a:ext cx="8229600" cy="584206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6" name="Content Placeholder 5" descr="Screen Shot 2014-07-15 at 10.23.35 PM.png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020" r="-67020"/>
          <a:stretch>
            <a:fillRect/>
          </a:stretch>
        </p:blipFill>
        <p:spPr>
          <a:xfrm>
            <a:off x="-3464159" y="133701"/>
            <a:ext cx="12023344" cy="66957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65405" y="349075"/>
            <a:ext cx="34713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Effective reflection and use of feedback</a:t>
            </a:r>
            <a:r>
              <a:rPr lang="en-US" sz="2400" kern="1200" dirty="0" smtClean="0"/>
              <a:t> is an excellent way to work toward “Distinguished” ratings </a:t>
            </a:r>
            <a:r>
              <a:rPr lang="en-US" sz="2400" dirty="0"/>
              <a:t>in </a:t>
            </a:r>
            <a:r>
              <a:rPr lang="en-US" sz="2400" dirty="0" smtClean="0"/>
              <a:t>all Domains </a:t>
            </a:r>
            <a:r>
              <a:rPr lang="en-US" sz="2400" dirty="0"/>
              <a:t>of The CPS Framework for Teaching</a:t>
            </a:r>
            <a:r>
              <a:rPr lang="en-US" sz="2400" dirty="0" smtClean="0"/>
              <a:t>,</a:t>
            </a:r>
            <a:r>
              <a:rPr lang="en-US" sz="2400" kern="1200" dirty="0" smtClean="0"/>
              <a:t> </a:t>
            </a:r>
            <a:r>
              <a:rPr lang="en-US" sz="2400" kern="1200" dirty="0" smtClean="0"/>
              <a:t>especially Domain 4, Professional Responsibilities!</a:t>
            </a:r>
            <a:endParaRPr lang="en-US" sz="2400" kern="1200" dirty="0"/>
          </a:p>
        </p:txBody>
      </p:sp>
    </p:spTree>
    <p:extLst>
      <p:ext uri="{BB962C8B-B14F-4D97-AF65-F5344CB8AC3E}">
        <p14:creationId xmlns:p14="http://schemas.microsoft.com/office/powerpoint/2010/main" val="113347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Reviewing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Reflect and Learn System</a:t>
            </a:r>
          </a:p>
          <a:p>
            <a:pPr marL="0" indent="0" algn="ctr">
              <a:buNone/>
            </a:pPr>
            <a:endParaRPr lang="en-US" sz="800" dirty="0" smtClean="0"/>
          </a:p>
          <a:p>
            <a:pPr marL="0" indent="0" algn="ctr">
              <a:buNone/>
            </a:pPr>
            <a:r>
              <a:rPr lang="en-US" dirty="0" smtClean="0"/>
              <a:t>Watch for an email from your administrator</a:t>
            </a:r>
          </a:p>
          <a:p>
            <a:pPr marL="0" indent="0" algn="ctr">
              <a:buNone/>
            </a:pPr>
            <a:r>
              <a:rPr lang="en-US" dirty="0" smtClean="0"/>
              <a:t>Access the Reflect &amp; Learn system</a:t>
            </a:r>
          </a:p>
          <a:p>
            <a:pPr marL="0" indent="0" algn="ctr">
              <a:buNone/>
            </a:pPr>
            <a:r>
              <a:rPr lang="en-US" dirty="0" smtClean="0"/>
              <a:t>Read about your observation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 smtClean="0"/>
              <a:t>CLASS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Watch for an email from OECE</a:t>
            </a:r>
          </a:p>
          <a:p>
            <a:pPr marL="0" indent="0" algn="ctr">
              <a:buNone/>
            </a:pPr>
            <a:r>
              <a:rPr lang="en-US" dirty="0" smtClean="0"/>
              <a:t>Access your report</a:t>
            </a:r>
          </a:p>
          <a:p>
            <a:pPr marL="0" indent="0" algn="ctr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7821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>Reflecting on feedback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381" y="1566776"/>
            <a:ext cx="8853890" cy="49507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Decide how to record your thoughts</a:t>
            </a:r>
          </a:p>
          <a:p>
            <a:pPr marL="0" indent="0" algn="ctr">
              <a:buNone/>
            </a:pPr>
            <a:r>
              <a:rPr lang="en-US" dirty="0"/>
              <a:t>e</a:t>
            </a:r>
            <a:r>
              <a:rPr lang="en-US" dirty="0" smtClean="0"/>
              <a:t>lectronically in an application</a:t>
            </a:r>
          </a:p>
          <a:p>
            <a:pPr marL="0" indent="0" algn="ctr">
              <a:buNone/>
            </a:pPr>
            <a:r>
              <a:rPr lang="en-US" dirty="0" smtClean="0"/>
              <a:t>by hand with written notes</a:t>
            </a:r>
            <a:endParaRPr lang="en-US" sz="1200" dirty="0" smtClean="0"/>
          </a:p>
          <a:p>
            <a:pPr marL="0" indent="0" algn="ctr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 smtClean="0"/>
              <a:t>Read the entire item carefully and without distractions</a:t>
            </a:r>
            <a:endParaRPr lang="en-US" sz="800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Go back and take notes on:</a:t>
            </a:r>
          </a:p>
          <a:p>
            <a:pPr marL="0" indent="0" algn="ctr">
              <a:buNone/>
            </a:pPr>
            <a:r>
              <a:rPr lang="en-US" dirty="0"/>
              <a:t>w</a:t>
            </a:r>
            <a:r>
              <a:rPr lang="en-US" dirty="0" smtClean="0"/>
              <a:t>here you would like to push back</a:t>
            </a:r>
          </a:p>
          <a:p>
            <a:pPr marL="0" indent="0" algn="ctr">
              <a:buNone/>
            </a:pPr>
            <a:r>
              <a:rPr lang="en-US" dirty="0" smtClean="0"/>
              <a:t>“opportunities” which you will use to improve practice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259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>Taking notes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2808"/>
            <a:ext cx="8229600" cy="5635914"/>
          </a:xfrm>
        </p:spPr>
        <p:txBody>
          <a:bodyPr/>
          <a:lstStyle/>
          <a:p>
            <a:pPr marL="0" indent="0">
              <a:buNone/>
            </a:pPr>
            <a:r>
              <a:rPr lang="en-US" sz="6000" dirty="0" smtClean="0"/>
              <a:t>Electronically</a:t>
            </a:r>
          </a:p>
          <a:p>
            <a:pPr marL="0" indent="0" algn="ctr">
              <a:buNone/>
            </a:pPr>
            <a:r>
              <a:rPr lang="en-US" dirty="0"/>
              <a:t>w</a:t>
            </a:r>
            <a:r>
              <a:rPr lang="en-US" dirty="0" smtClean="0"/>
              <a:t>ithin the Reflect &amp; Learn system</a:t>
            </a:r>
          </a:p>
          <a:p>
            <a:pPr marL="0" indent="0" algn="ctr">
              <a:buNone/>
            </a:pPr>
            <a:r>
              <a:rPr lang="en-US" dirty="0" smtClean="0"/>
              <a:t>in a document (MS Word, Pages or Google doc)</a:t>
            </a:r>
          </a:p>
          <a:p>
            <a:pPr marL="0" indent="0" algn="ctr">
              <a:buNone/>
            </a:pPr>
            <a:r>
              <a:rPr lang="en-US" dirty="0" smtClean="0"/>
              <a:t>in a note-taking app</a:t>
            </a:r>
            <a:r>
              <a:rPr lang="en-US" sz="800" dirty="0" smtClean="0"/>
              <a:t>   </a:t>
            </a:r>
          </a:p>
          <a:p>
            <a:pPr marL="0" indent="0">
              <a:buNone/>
            </a:pPr>
            <a:r>
              <a:rPr lang="en-US" sz="6000" dirty="0" smtClean="0"/>
              <a:t>Handwritten </a:t>
            </a:r>
          </a:p>
          <a:p>
            <a:pPr marL="0" indent="0" algn="ctr">
              <a:buNone/>
            </a:pPr>
            <a:r>
              <a:rPr lang="en-US" dirty="0" smtClean="0"/>
              <a:t>in a designated space like a classroom notebook</a:t>
            </a:r>
          </a:p>
          <a:p>
            <a:pPr marL="0" indent="0" algn="ctr">
              <a:buNone/>
            </a:pPr>
            <a:r>
              <a:rPr lang="en-US" dirty="0" smtClean="0"/>
              <a:t>in your Reflective Practice Journal</a:t>
            </a:r>
          </a:p>
        </p:txBody>
      </p:sp>
    </p:spTree>
    <p:extLst>
      <p:ext uri="{BB962C8B-B14F-4D97-AF65-F5344CB8AC3E}">
        <p14:creationId xmlns:p14="http://schemas.microsoft.com/office/powerpoint/2010/main" val="2949497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97" y="274196"/>
            <a:ext cx="8061966" cy="627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1801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1200</Words>
  <Application>Microsoft Macintosh PowerPoint</Application>
  <PresentationFormat>On-screen Show (4:3)</PresentationFormat>
  <Paragraphs>152</Paragraphs>
  <Slides>20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Systems For Success: Setting the Stage for  Reflective Practice</vt:lpstr>
      <vt:lpstr>We can’t control a lot of what happens in our schools as a whole or in our students’ lives, but we CAN control what WE can control…</vt:lpstr>
      <vt:lpstr>Why standardize?</vt:lpstr>
      <vt:lpstr>Objectives</vt:lpstr>
      <vt:lpstr>PowerPoint Presentation</vt:lpstr>
      <vt:lpstr>Reviewing Feedback</vt:lpstr>
      <vt:lpstr>Reflecting on feedback</vt:lpstr>
      <vt:lpstr>Taking notes</vt:lpstr>
      <vt:lpstr>PowerPoint Presentation</vt:lpstr>
      <vt:lpstr>So let’s talk…</vt:lpstr>
      <vt:lpstr>Identifying “Opportunities”</vt:lpstr>
      <vt:lpstr>Setting Goals</vt:lpstr>
      <vt:lpstr>Setting Goals</vt:lpstr>
      <vt:lpstr>So let’s talk…</vt:lpstr>
      <vt:lpstr>Choosing Next Steps</vt:lpstr>
      <vt:lpstr>Taking the steps</vt:lpstr>
      <vt:lpstr>So let’s talk…</vt:lpstr>
      <vt:lpstr>Staying the course</vt:lpstr>
      <vt:lpstr>So let’s talk…</vt:lpstr>
      <vt:lpstr>Now what?</vt:lpstr>
    </vt:vector>
  </TitlesOfParts>
  <Company>Ahadi Early Learning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For Success: Setting the Stage for  Reflective Practice</dc:title>
  <dc:creator>Heather Duncan</dc:creator>
  <cp:lastModifiedBy>Heather Duncan</cp:lastModifiedBy>
  <cp:revision>33</cp:revision>
  <dcterms:created xsi:type="dcterms:W3CDTF">2015-01-10T23:33:37Z</dcterms:created>
  <dcterms:modified xsi:type="dcterms:W3CDTF">2015-01-15T05:13:55Z</dcterms:modified>
</cp:coreProperties>
</file>