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310" r:id="rId2"/>
    <p:sldId id="321" r:id="rId3"/>
    <p:sldId id="322" r:id="rId4"/>
    <p:sldId id="323" r:id="rId5"/>
    <p:sldId id="328" r:id="rId6"/>
    <p:sldId id="311" r:id="rId7"/>
    <p:sldId id="307" r:id="rId8"/>
    <p:sldId id="308" r:id="rId9"/>
    <p:sldId id="309" r:id="rId10"/>
    <p:sldId id="320" r:id="rId11"/>
    <p:sldId id="319" r:id="rId12"/>
    <p:sldId id="314" r:id="rId13"/>
    <p:sldId id="305" r:id="rId14"/>
    <p:sldId id="271" r:id="rId15"/>
    <p:sldId id="306" r:id="rId16"/>
    <p:sldId id="326" r:id="rId17"/>
    <p:sldId id="312" r:id="rId18"/>
    <p:sldId id="316" r:id="rId19"/>
    <p:sldId id="318" r:id="rId20"/>
    <p:sldId id="317" r:id="rId21"/>
    <p:sldId id="325" r:id="rId22"/>
    <p:sldId id="327" r:id="rId23"/>
    <p:sldId id="32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1481" autoAdjust="0"/>
  </p:normalViewPr>
  <p:slideViewPr>
    <p:cSldViewPr>
      <p:cViewPr varScale="1">
        <p:scale>
          <a:sx n="76" d="100"/>
          <a:sy n="76" d="100"/>
        </p:scale>
        <p:origin x="-112"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BAE6D-483B-4313-806A-14D2E33D4C74}" type="datetimeFigureOut">
              <a:rPr lang="en-US" smtClean="0"/>
              <a:pPr/>
              <a:t>11/22/14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2342F-4987-4694-A6FE-FA62E97B6717}" type="slidenum">
              <a:rPr lang="en-US" smtClean="0"/>
              <a:pPr/>
              <a:t>‹#›</a:t>
            </a:fld>
            <a:endParaRPr lang="en-US"/>
          </a:p>
        </p:txBody>
      </p:sp>
    </p:spTree>
    <p:extLst>
      <p:ext uri="{BB962C8B-B14F-4D97-AF65-F5344CB8AC3E}">
        <p14:creationId xmlns:p14="http://schemas.microsoft.com/office/powerpoint/2010/main" val="120839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1</a:t>
            </a:fld>
            <a:endParaRPr lang="en-US"/>
          </a:p>
        </p:txBody>
      </p:sp>
    </p:spTree>
    <p:extLst>
      <p:ext uri="{BB962C8B-B14F-4D97-AF65-F5344CB8AC3E}">
        <p14:creationId xmlns:p14="http://schemas.microsoft.com/office/powerpoint/2010/main" val="5687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Set up your classroom</a:t>
            </a:r>
          </a:p>
          <a:p>
            <a:r>
              <a:rPr lang="en-US" dirty="0" smtClean="0"/>
              <a:t>Design a classroom newsletter and send it home regularly (weekly or monthly)</a:t>
            </a:r>
          </a:p>
          <a:p>
            <a:r>
              <a:rPr lang="en-US" dirty="0" smtClean="0"/>
              <a:t>Create a place -or places- to share information</a:t>
            </a:r>
          </a:p>
          <a:p>
            <a:r>
              <a:rPr lang="en-US" dirty="0" smtClean="0"/>
              <a:t>-In the classroom</a:t>
            </a:r>
          </a:p>
          <a:p>
            <a:r>
              <a:rPr lang="en-US" dirty="0" smtClean="0"/>
              <a:t>Communication table/area</a:t>
            </a:r>
          </a:p>
          <a:p>
            <a:r>
              <a:rPr lang="en-US" dirty="0" smtClean="0"/>
              <a:t>-Online</a:t>
            </a:r>
          </a:p>
          <a:p>
            <a:r>
              <a:rPr lang="en-US" dirty="0" smtClean="0"/>
              <a:t>Maintain a website (see an example here: Room 111)</a:t>
            </a:r>
          </a:p>
          <a:p>
            <a:r>
              <a:rPr lang="en-US" dirty="0" smtClean="0"/>
              <a:t>Use photo sharing sites (</a:t>
            </a:r>
            <a:r>
              <a:rPr lang="en-US" dirty="0" err="1" smtClean="0"/>
              <a:t>Shutterfly</a:t>
            </a:r>
            <a:r>
              <a:rPr lang="en-US" dirty="0" smtClean="0"/>
              <a:t>, Flickr, </a:t>
            </a:r>
            <a:r>
              <a:rPr lang="en-US" dirty="0" err="1" smtClean="0"/>
              <a:t>Photobucket</a:t>
            </a:r>
            <a:r>
              <a:rPr lang="en-US" dirty="0" smtClean="0"/>
              <a:t>)</a:t>
            </a:r>
          </a:p>
          <a:p>
            <a:r>
              <a:rPr lang="en-US" dirty="0" smtClean="0"/>
              <a:t>Tweet! (</a:t>
            </a:r>
            <a:r>
              <a:rPr lang="en-US" dirty="0" err="1" smtClean="0"/>
              <a:t>twitter.com</a:t>
            </a:r>
            <a:r>
              <a:rPr lang="en-US" dirty="0" smtClean="0"/>
              <a:t>)</a:t>
            </a:r>
          </a:p>
        </p:txBody>
      </p:sp>
      <p:sp>
        <p:nvSpPr>
          <p:cNvPr id="4" name="Slide Number Placeholder 3"/>
          <p:cNvSpPr>
            <a:spLocks noGrp="1"/>
          </p:cNvSpPr>
          <p:nvPr>
            <p:ph type="sldNum" sz="quarter" idx="10"/>
          </p:nvPr>
        </p:nvSpPr>
        <p:spPr/>
        <p:txBody>
          <a:bodyPr/>
          <a:lstStyle/>
          <a:p>
            <a:fld id="{1B32342F-4987-4694-A6FE-FA62E97B6717}" type="slidenum">
              <a:rPr lang="en-US" smtClean="0"/>
              <a:pPr/>
              <a:t>13</a:t>
            </a:fld>
            <a:endParaRPr lang="en-US"/>
          </a:p>
        </p:txBody>
      </p:sp>
    </p:spTree>
    <p:extLst>
      <p:ext uri="{BB962C8B-B14F-4D97-AF65-F5344CB8AC3E}">
        <p14:creationId xmlns:p14="http://schemas.microsoft.com/office/powerpoint/2010/main" val="121042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dirty="0" smtClean="0">
                <a:latin typeface="Arial"/>
                <a:cs typeface="Arial"/>
              </a:rPr>
              <a:t>Find or create resources to distribute to parents</a:t>
            </a:r>
          </a:p>
          <a:p>
            <a:pPr marL="0" indent="0">
              <a:buNone/>
            </a:pPr>
            <a:r>
              <a:rPr lang="en-US" sz="1200" dirty="0" smtClean="0">
                <a:latin typeface="Arial"/>
                <a:cs typeface="Arial"/>
              </a:rPr>
              <a:t>There are thousands of great resources online for teachers to share with families, but you will sometimes need to share specifics about your classroom and curriculum.  Create your own overviews, checklists and info sheets to keep, tweak and share with families for years.  Beyond saving documents to your own computer, you can also save them to a cloud drive (like Google Drive) where they are easily accessed and shared from any computer.</a:t>
            </a:r>
          </a:p>
          <a:p>
            <a:pPr marL="0" indent="0">
              <a:buNone/>
            </a:pPr>
            <a:endParaRPr lang="en-US" sz="1200" dirty="0" smtClean="0">
              <a:latin typeface="Arial"/>
              <a:cs typeface="Arial"/>
            </a:endParaRPr>
          </a:p>
        </p:txBody>
      </p:sp>
      <p:sp>
        <p:nvSpPr>
          <p:cNvPr id="4" name="Slide Number Placeholder 3"/>
          <p:cNvSpPr>
            <a:spLocks noGrp="1"/>
          </p:cNvSpPr>
          <p:nvPr>
            <p:ph type="sldNum" sz="quarter" idx="10"/>
          </p:nvPr>
        </p:nvSpPr>
        <p:spPr/>
        <p:txBody>
          <a:bodyPr/>
          <a:lstStyle/>
          <a:p>
            <a:fld id="{1B32342F-4987-4694-A6FE-FA62E97B6717}" type="slidenum">
              <a:rPr lang="en-US" smtClean="0"/>
              <a:pPr/>
              <a:t>14</a:t>
            </a:fld>
            <a:endParaRPr lang="en-US"/>
          </a:p>
        </p:txBody>
      </p:sp>
    </p:spTree>
    <p:extLst>
      <p:ext uri="{BB962C8B-B14F-4D97-AF65-F5344CB8AC3E}">
        <p14:creationId xmlns:p14="http://schemas.microsoft.com/office/powerpoint/2010/main" val="251622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 opportunities to share</a:t>
            </a:r>
          </a:p>
          <a:p>
            <a:r>
              <a:rPr lang="en-US" dirty="0" smtClean="0"/>
              <a:t>Give families at minimum three big chances each year to see what happens at school,</a:t>
            </a:r>
            <a:r>
              <a:rPr lang="en-US" baseline="0" dirty="0" smtClean="0"/>
              <a:t> one at the beginning and two in the middle.  EOY can be used as a celebration of learning, but is not the best time to try to foster understanding.</a:t>
            </a:r>
            <a:r>
              <a:rPr lang="en-US" dirty="0" smtClean="0"/>
              <a:t>  Offer useful handouts explaining key concepts that might otherwise go unnoticed or be misunderstood.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15</a:t>
            </a:fld>
            <a:endParaRPr lang="en-US"/>
          </a:p>
        </p:txBody>
      </p:sp>
    </p:spTree>
    <p:extLst>
      <p:ext uri="{BB962C8B-B14F-4D97-AF65-F5344CB8AC3E}">
        <p14:creationId xmlns:p14="http://schemas.microsoft.com/office/powerpoint/2010/main" val="4045602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16</a:t>
            </a:fld>
            <a:endParaRPr lang="en-US"/>
          </a:p>
        </p:txBody>
      </p:sp>
    </p:spTree>
    <p:extLst>
      <p:ext uri="{BB962C8B-B14F-4D97-AF65-F5344CB8AC3E}">
        <p14:creationId xmlns:p14="http://schemas.microsoft.com/office/powerpoint/2010/main" val="32823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18</a:t>
            </a:fld>
            <a:endParaRPr lang="en-US"/>
          </a:p>
        </p:txBody>
      </p:sp>
    </p:spTree>
    <p:extLst>
      <p:ext uri="{BB962C8B-B14F-4D97-AF65-F5344CB8AC3E}">
        <p14:creationId xmlns:p14="http://schemas.microsoft.com/office/powerpoint/2010/main" val="1506416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oldie but goodie, in the 90’s EC teachers had to invoke this all the time to explain what we were doing.  Collect information to share with your admin that will help them understand what happens in a </a:t>
            </a:r>
            <a:r>
              <a:rPr lang="en-US" smtClean="0"/>
              <a:t>Pre K</a:t>
            </a:r>
            <a:r>
              <a:rPr lang="en-US" baseline="0" smtClean="0"/>
              <a:t> room.</a:t>
            </a:r>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19</a:t>
            </a:fld>
            <a:endParaRPr lang="en-US"/>
          </a:p>
        </p:txBody>
      </p:sp>
    </p:spTree>
    <p:extLst>
      <p:ext uri="{BB962C8B-B14F-4D97-AF65-F5344CB8AC3E}">
        <p14:creationId xmlns:p14="http://schemas.microsoft.com/office/powerpoint/2010/main" val="2152389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know</a:t>
            </a:r>
            <a:r>
              <a:rPr lang="en-US" dirty="0" smtClean="0"/>
              <a:t> what</a:t>
            </a:r>
            <a:r>
              <a:rPr lang="en-US" baseline="0" dirty="0" smtClean="0"/>
              <a:t> you’re doing is addressing a standard somewhere…name and show it!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your admin LOVE data? Use</a:t>
            </a:r>
            <a:r>
              <a:rPr lang="en-US" baseline="0" dirty="0" smtClean="0"/>
              <a:t> graphs or tables (</a:t>
            </a:r>
            <a:r>
              <a:rPr lang="en-US" baseline="0" dirty="0" err="1" smtClean="0"/>
              <a:t>eg</a:t>
            </a:r>
            <a:r>
              <a:rPr lang="en-US" baseline="0" dirty="0" smtClean="0"/>
              <a:t>. a “Can you write your name?” survey where “yes” answers write their names and “no” answers write what they can…instant data.</a:t>
            </a:r>
            <a:endParaRPr lang="en-US" dirty="0" smtClean="0"/>
          </a:p>
          <a:p>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20</a:t>
            </a:fld>
            <a:endParaRPr lang="en-US"/>
          </a:p>
        </p:txBody>
      </p:sp>
    </p:spTree>
    <p:extLst>
      <p:ext uri="{BB962C8B-B14F-4D97-AF65-F5344CB8AC3E}">
        <p14:creationId xmlns:p14="http://schemas.microsoft.com/office/powerpoint/2010/main" val="921572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a:t>
            </a:r>
            <a:r>
              <a:rPr lang="en-US" baseline="0" dirty="0" smtClean="0"/>
              <a:t> the information lying around.  Post detailed descriptions of standards met next to displays.</a:t>
            </a:r>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21</a:t>
            </a:fld>
            <a:endParaRPr lang="en-US"/>
          </a:p>
        </p:txBody>
      </p:sp>
    </p:spTree>
    <p:extLst>
      <p:ext uri="{BB962C8B-B14F-4D97-AF65-F5344CB8AC3E}">
        <p14:creationId xmlns:p14="http://schemas.microsoft.com/office/powerpoint/2010/main" val="2069436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22</a:t>
            </a:fld>
            <a:endParaRPr lang="en-US"/>
          </a:p>
        </p:txBody>
      </p:sp>
    </p:spTree>
    <p:extLst>
      <p:ext uri="{BB962C8B-B14F-4D97-AF65-F5344CB8AC3E}">
        <p14:creationId xmlns:p14="http://schemas.microsoft.com/office/powerpoint/2010/main" val="735629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flexible- use templates to</a:t>
            </a:r>
            <a:r>
              <a:rPr lang="en-US" baseline="0" dirty="0" smtClean="0"/>
              <a:t> make things simpler, but don’t be a slave to them. Make them work for you.  That said…</a:t>
            </a:r>
          </a:p>
          <a:p>
            <a:r>
              <a:rPr lang="en-US" baseline="0" dirty="0" smtClean="0"/>
              <a:t>Innovate- having a framework to start from is actually freeing!  Use what works, but plug new ideas in every year!</a:t>
            </a:r>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23</a:t>
            </a:fld>
            <a:endParaRPr lang="en-US"/>
          </a:p>
        </p:txBody>
      </p:sp>
    </p:spTree>
    <p:extLst>
      <p:ext uri="{BB962C8B-B14F-4D97-AF65-F5344CB8AC3E}">
        <p14:creationId xmlns:p14="http://schemas.microsoft.com/office/powerpoint/2010/main" val="308666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-Especially</a:t>
            </a:r>
            <a:r>
              <a:rPr lang="en-US" baseline="0" dirty="0" smtClean="0"/>
              <a:t> in Early Childhood, one size fits all is taboo, but there are times when we don’t need to re-invent the wheel.</a:t>
            </a:r>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3</a:t>
            </a:fld>
            <a:endParaRPr lang="en-US"/>
          </a:p>
        </p:txBody>
      </p:sp>
    </p:spTree>
    <p:extLst>
      <p:ext uri="{BB962C8B-B14F-4D97-AF65-F5344CB8AC3E}">
        <p14:creationId xmlns:p14="http://schemas.microsoft.com/office/powerpoint/2010/main" val="384560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the youngest children has informed every aspect of my life</a:t>
            </a:r>
            <a:r>
              <a:rPr lang="en-US" baseline="0" dirty="0" smtClean="0"/>
              <a:t> and impacted them in a positive way.  I’ve spent a lot of time figuring out how to make sure I’m not saying more than I need to say.  </a:t>
            </a:r>
          </a:p>
          <a:p>
            <a:r>
              <a:rPr lang="en-US" baseline="0" dirty="0" smtClean="0"/>
              <a:t>-</a:t>
            </a:r>
            <a:r>
              <a:rPr lang="en-US" dirty="0" smtClean="0"/>
              <a:t>When I started writing one page resources</a:t>
            </a:r>
            <a:r>
              <a:rPr lang="en-US" baseline="0" dirty="0" smtClean="0"/>
              <a:t> for families and colleagues to use, I realized that even for them I HAD to keep it short, sweet and clear, but it started with the kids…and my love of outlines</a:t>
            </a:r>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4</a:t>
            </a:fld>
            <a:endParaRPr lang="en-US"/>
          </a:p>
        </p:txBody>
      </p:sp>
    </p:spTree>
    <p:extLst>
      <p:ext uri="{BB962C8B-B14F-4D97-AF65-F5344CB8AC3E}">
        <p14:creationId xmlns:p14="http://schemas.microsoft.com/office/powerpoint/2010/main" val="52277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In classrooms, good directions are the best way to ensure that students work toward clear goals and meet expectations. Simple, clear instructions are imperative and the critical foundation of their learning. Such instructions can easily be shared as visuals in the classroom because they:</a:t>
            </a:r>
          </a:p>
        </p:txBody>
      </p:sp>
      <p:sp>
        <p:nvSpPr>
          <p:cNvPr id="4" name="Slide Number Placeholder 3"/>
          <p:cNvSpPr>
            <a:spLocks noGrp="1"/>
          </p:cNvSpPr>
          <p:nvPr>
            <p:ph type="sldNum" sz="quarter" idx="10"/>
          </p:nvPr>
        </p:nvSpPr>
        <p:spPr/>
        <p:txBody>
          <a:bodyPr/>
          <a:lstStyle/>
          <a:p>
            <a:fld id="{1B32342F-4987-4694-A6FE-FA62E97B6717}" type="slidenum">
              <a:rPr lang="en-US" smtClean="0"/>
              <a:pPr/>
              <a:t>6</a:t>
            </a:fld>
            <a:endParaRPr lang="en-US"/>
          </a:p>
        </p:txBody>
      </p:sp>
    </p:spTree>
    <p:extLst>
      <p:ext uri="{BB962C8B-B14F-4D97-AF65-F5344CB8AC3E}">
        <p14:creationId xmlns:p14="http://schemas.microsoft.com/office/powerpoint/2010/main" val="271055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dozens and dozens of routines that we use with children every day…you are probably already</a:t>
            </a:r>
            <a:r>
              <a:rPr lang="en-US" baseline="0" dirty="0" smtClean="0"/>
              <a:t> standardizing a lot of what you do.  </a:t>
            </a:r>
            <a:r>
              <a:rPr lang="en-US" dirty="0" smtClean="0"/>
              <a:t>Let’s look at an example of one way that we can use a template, or basic format that will make things easier for them AND for us.</a:t>
            </a:r>
          </a:p>
          <a:p>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7</a:t>
            </a:fld>
            <a:endParaRPr lang="en-US"/>
          </a:p>
        </p:txBody>
      </p:sp>
    </p:spTree>
    <p:extLst>
      <p:ext uri="{BB962C8B-B14F-4D97-AF65-F5344CB8AC3E}">
        <p14:creationId xmlns:p14="http://schemas.microsoft.com/office/powerpoint/2010/main" val="224883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Research shows that two to three step instructions are the most that</a:t>
            </a:r>
          </a:p>
          <a:p>
            <a:r>
              <a:rPr lang="en-US" sz="1200" b="0" i="1" u="none" strike="noStrike" kern="1200" baseline="0" dirty="0" smtClean="0">
                <a:solidFill>
                  <a:schemeClr val="tx1"/>
                </a:solidFill>
                <a:latin typeface="+mn-lt"/>
                <a:ea typeface="+mn-ea"/>
                <a:cs typeface="+mn-cs"/>
              </a:rPr>
              <a:t>people can handle efficiently, so where possible, limit steps to five or</a:t>
            </a:r>
          </a:p>
          <a:p>
            <a:r>
              <a:rPr lang="en-US" sz="1200" b="0" i="1" u="none" strike="noStrike" kern="1200" baseline="0" dirty="0" smtClean="0">
                <a:solidFill>
                  <a:schemeClr val="tx1"/>
                </a:solidFill>
                <a:latin typeface="+mn-lt"/>
                <a:ea typeface="+mn-ea"/>
                <a:cs typeface="+mn-cs"/>
              </a:rPr>
              <a:t>fewer. (An exception: directions for completely teacher led activities -</a:t>
            </a:r>
            <a:r>
              <a:rPr lang="en-US" sz="1200" b="0" i="1" u="none" strike="noStrike" kern="1200" baseline="0" dirty="0" err="1" smtClean="0">
                <a:solidFill>
                  <a:schemeClr val="tx1"/>
                </a:solidFill>
                <a:latin typeface="+mn-lt"/>
                <a:ea typeface="+mn-ea"/>
                <a:cs typeface="+mn-cs"/>
              </a:rPr>
              <a:t>eg</a:t>
            </a:r>
            <a:r>
              <a:rPr lang="en-US" sz="1200" b="0" i="1" u="none" strike="noStrike" kern="1200" baseline="0" dirty="0" smtClean="0">
                <a:solidFill>
                  <a:schemeClr val="tx1"/>
                </a:solidFill>
                <a:latin typeface="+mn-lt"/>
                <a:ea typeface="+mn-ea"/>
                <a:cs typeface="+mn-cs"/>
              </a:rPr>
              <a:t>:</a:t>
            </a:r>
          </a:p>
          <a:p>
            <a:r>
              <a:rPr lang="en-US" sz="1200" b="0" i="1" u="none" strike="noStrike" kern="1200" baseline="0" dirty="0" smtClean="0">
                <a:solidFill>
                  <a:schemeClr val="tx1"/>
                </a:solidFill>
                <a:latin typeface="+mn-lt"/>
                <a:ea typeface="+mn-ea"/>
                <a:cs typeface="+mn-cs"/>
              </a:rPr>
              <a:t>cooking from a recipe- can be longer or more complex, as the teacher will</a:t>
            </a:r>
          </a:p>
          <a:p>
            <a:r>
              <a:rPr lang="en-US" sz="1200" b="0" i="1" u="none" strike="noStrike" kern="1200" baseline="0" dirty="0" smtClean="0">
                <a:solidFill>
                  <a:schemeClr val="tx1"/>
                </a:solidFill>
                <a:latin typeface="+mn-lt"/>
                <a:ea typeface="+mn-ea"/>
                <a:cs typeface="+mn-cs"/>
              </a:rPr>
              <a:t>visit or revisit any steps with students as they approach.) When sharing</a:t>
            </a:r>
          </a:p>
          <a:p>
            <a:r>
              <a:rPr lang="en-US" sz="1200" b="0" i="1" u="none" strike="noStrike" kern="1200" baseline="0" dirty="0" smtClean="0">
                <a:solidFill>
                  <a:schemeClr val="tx1"/>
                </a:solidFill>
                <a:latin typeface="+mn-lt"/>
                <a:ea typeface="+mn-ea"/>
                <a:cs typeface="+mn-cs"/>
              </a:rPr>
              <a:t>instructions, be sure to begin by verbally and visually enumerating the</a:t>
            </a:r>
          </a:p>
          <a:p>
            <a:r>
              <a:rPr lang="en-US" sz="1200" b="0" i="1" u="none" strike="noStrike" kern="1200" baseline="0" dirty="0" smtClean="0">
                <a:solidFill>
                  <a:schemeClr val="tx1"/>
                </a:solidFill>
                <a:latin typeface="+mn-lt"/>
                <a:ea typeface="+mn-ea"/>
                <a:cs typeface="+mn-cs"/>
              </a:rPr>
              <a:t>steps. Restate numbers for each step as they are shared.</a:t>
            </a:r>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8</a:t>
            </a:fld>
            <a:endParaRPr lang="en-US"/>
          </a:p>
        </p:txBody>
      </p:sp>
    </p:spTree>
    <p:extLst>
      <p:ext uri="{BB962C8B-B14F-4D97-AF65-F5344CB8AC3E}">
        <p14:creationId xmlns:p14="http://schemas.microsoft.com/office/powerpoint/2010/main" val="146377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For listeners, too many words become white noise, but</a:t>
            </a:r>
          </a:p>
          <a:p>
            <a:r>
              <a:rPr lang="en-US" sz="1200" b="0" i="1" u="none" strike="noStrike" kern="1200" baseline="0" dirty="0" smtClean="0">
                <a:solidFill>
                  <a:schemeClr val="tx1"/>
                </a:solidFill>
                <a:latin typeface="+mn-lt"/>
                <a:ea typeface="+mn-ea"/>
                <a:cs typeface="+mn-cs"/>
              </a:rPr>
              <a:t>a well balanced combination of familiar and novel</a:t>
            </a:r>
          </a:p>
          <a:p>
            <a:r>
              <a:rPr lang="en-US" sz="1200" b="0" i="1" u="none" strike="noStrike" kern="1200" baseline="0" dirty="0" smtClean="0">
                <a:solidFill>
                  <a:schemeClr val="tx1"/>
                </a:solidFill>
                <a:latin typeface="+mn-lt"/>
                <a:ea typeface="+mn-ea"/>
                <a:cs typeface="+mn-cs"/>
              </a:rPr>
              <a:t>statements will keep students' attention. To share</a:t>
            </a:r>
          </a:p>
          <a:p>
            <a:r>
              <a:rPr lang="en-US" sz="1200" b="0" i="1" u="none" strike="noStrike" kern="1200" baseline="0" dirty="0" smtClean="0">
                <a:solidFill>
                  <a:schemeClr val="tx1"/>
                </a:solidFill>
                <a:latin typeface="+mn-lt"/>
                <a:ea typeface="+mn-ea"/>
                <a:cs typeface="+mn-cs"/>
              </a:rPr>
              <a:t>directions for an activity, try using the </a:t>
            </a:r>
            <a:r>
              <a:rPr lang="en-US" sz="1200" b="1" i="1" u="none" strike="noStrike" kern="1200" baseline="0" dirty="0" smtClean="0">
                <a:solidFill>
                  <a:schemeClr val="tx1"/>
                </a:solidFill>
                <a:latin typeface="+mn-lt"/>
                <a:ea typeface="+mn-ea"/>
                <a:cs typeface="+mn-cs"/>
              </a:rPr>
              <a:t>same </a:t>
            </a:r>
            <a:r>
              <a:rPr lang="en-US" sz="1200" b="0" i="1" u="none" strike="noStrike" kern="1200" baseline="0" dirty="0" smtClean="0">
                <a:solidFill>
                  <a:schemeClr val="tx1"/>
                </a:solidFill>
                <a:latin typeface="+mn-lt"/>
                <a:ea typeface="+mn-ea"/>
                <a:cs typeface="+mn-cs"/>
              </a:rPr>
              <a:t>multi-step</a:t>
            </a:r>
          </a:p>
          <a:p>
            <a:r>
              <a:rPr lang="en-US" sz="1200" b="0" i="1" u="none" strike="noStrike" kern="1200" baseline="0" dirty="0" smtClean="0">
                <a:solidFill>
                  <a:schemeClr val="tx1"/>
                </a:solidFill>
                <a:latin typeface="+mn-lt"/>
                <a:ea typeface="+mn-ea"/>
                <a:cs typeface="+mn-cs"/>
              </a:rPr>
              <a:t>format, the </a:t>
            </a:r>
            <a:r>
              <a:rPr lang="en-US" sz="1200" b="1" i="1" u="none" strike="noStrike" kern="1200" baseline="0" dirty="0" smtClean="0">
                <a:solidFill>
                  <a:schemeClr val="tx1"/>
                </a:solidFill>
                <a:latin typeface="+mn-lt"/>
                <a:ea typeface="+mn-ea"/>
                <a:cs typeface="+mn-cs"/>
              </a:rPr>
              <a:t>same </a:t>
            </a:r>
            <a:r>
              <a:rPr lang="en-US" sz="1200" b="0" i="1" u="none" strike="noStrike" kern="1200" baseline="0" dirty="0" smtClean="0">
                <a:solidFill>
                  <a:schemeClr val="tx1"/>
                </a:solidFill>
                <a:latin typeface="+mn-lt"/>
                <a:ea typeface="+mn-ea"/>
                <a:cs typeface="+mn-cs"/>
              </a:rPr>
              <a:t>initial step, </a:t>
            </a:r>
            <a:r>
              <a:rPr lang="en-US" sz="1200" b="1" i="1" u="none" strike="noStrike" kern="1200" baseline="0" dirty="0" smtClean="0">
                <a:solidFill>
                  <a:schemeClr val="tx1"/>
                </a:solidFill>
                <a:latin typeface="+mn-lt"/>
                <a:ea typeface="+mn-ea"/>
                <a:cs typeface="+mn-cs"/>
              </a:rPr>
              <a:t>novel </a:t>
            </a:r>
            <a:r>
              <a:rPr lang="en-US" sz="1200" b="0" i="1" u="none" strike="noStrike" kern="1200" baseline="0" dirty="0" smtClean="0">
                <a:solidFill>
                  <a:schemeClr val="tx1"/>
                </a:solidFill>
                <a:latin typeface="+mn-lt"/>
                <a:ea typeface="+mn-ea"/>
                <a:cs typeface="+mn-cs"/>
              </a:rPr>
              <a:t>instructions to</a:t>
            </a:r>
          </a:p>
          <a:p>
            <a:r>
              <a:rPr lang="en-US" sz="1200" b="0" i="1" u="none" strike="noStrike" kern="1200" baseline="0" dirty="0" smtClean="0">
                <a:solidFill>
                  <a:schemeClr val="tx1"/>
                </a:solidFill>
                <a:latin typeface="+mn-lt"/>
                <a:ea typeface="+mn-ea"/>
                <a:cs typeface="+mn-cs"/>
              </a:rPr>
              <a:t>reach the end goal of the specific activity and the </a:t>
            </a:r>
            <a:r>
              <a:rPr lang="en-US" sz="1200" b="1" i="1" u="none" strike="noStrike" kern="1200" baseline="0" dirty="0" smtClean="0">
                <a:solidFill>
                  <a:schemeClr val="tx1"/>
                </a:solidFill>
                <a:latin typeface="+mn-lt"/>
                <a:ea typeface="+mn-ea"/>
                <a:cs typeface="+mn-cs"/>
              </a:rPr>
              <a:t>same</a:t>
            </a:r>
          </a:p>
          <a:p>
            <a:r>
              <a:rPr lang="en-US" sz="1200" b="1" i="1" u="none" strike="noStrike" kern="1200" baseline="0" dirty="0" smtClean="0">
                <a:solidFill>
                  <a:schemeClr val="tx1"/>
                </a:solidFill>
                <a:latin typeface="+mn-lt"/>
                <a:ea typeface="+mn-ea"/>
                <a:cs typeface="+mn-cs"/>
              </a:rPr>
              <a:t>kind </a:t>
            </a:r>
            <a:r>
              <a:rPr lang="en-US" sz="1200" b="0" i="1" u="none" strike="noStrike" kern="1200" baseline="0" dirty="0" smtClean="0">
                <a:solidFill>
                  <a:schemeClr val="tx1"/>
                </a:solidFill>
                <a:latin typeface="+mn-lt"/>
                <a:ea typeface="+mn-ea"/>
                <a:cs typeface="+mn-cs"/>
              </a:rPr>
              <a:t>of culminating step each time you give directions.</a:t>
            </a:r>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9</a:t>
            </a:fld>
            <a:endParaRPr lang="en-US"/>
          </a:p>
        </p:txBody>
      </p:sp>
    </p:spTree>
    <p:extLst>
      <p:ext uri="{BB962C8B-B14F-4D97-AF65-F5344CB8AC3E}">
        <p14:creationId xmlns:p14="http://schemas.microsoft.com/office/powerpoint/2010/main" val="125727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want this to end? Be explicit.</a:t>
            </a:r>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10</a:t>
            </a:fld>
            <a:endParaRPr lang="en-US"/>
          </a:p>
        </p:txBody>
      </p:sp>
    </p:spTree>
    <p:extLst>
      <p:ext uri="{BB962C8B-B14F-4D97-AF65-F5344CB8AC3E}">
        <p14:creationId xmlns:p14="http://schemas.microsoft.com/office/powerpoint/2010/main" val="86792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2342F-4987-4694-A6FE-FA62E97B6717}" type="slidenum">
              <a:rPr lang="en-US" smtClean="0"/>
              <a:pPr/>
              <a:t>11</a:t>
            </a:fld>
            <a:endParaRPr lang="en-US"/>
          </a:p>
        </p:txBody>
      </p:sp>
    </p:spTree>
    <p:extLst>
      <p:ext uri="{BB962C8B-B14F-4D97-AF65-F5344CB8AC3E}">
        <p14:creationId xmlns:p14="http://schemas.microsoft.com/office/powerpoint/2010/main" val="294689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F08A2-1C31-455E-8BBD-6370CBC08F91}" type="datetimeFigureOut">
              <a:rPr lang="en-US" smtClean="0"/>
              <a:pPr/>
              <a:t>11/22/14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9DC4F-08DD-4CD6-86C0-C8D792B70B07}" type="slidenum">
              <a:rPr lang="en-US" smtClean="0"/>
              <a:pPr/>
              <a:t>‹#›</a:t>
            </a:fld>
            <a:endParaRPr lang="en-US"/>
          </a:p>
        </p:txBody>
      </p:sp>
    </p:spTree>
    <p:extLst>
      <p:ext uri="{BB962C8B-B14F-4D97-AF65-F5344CB8AC3E}">
        <p14:creationId xmlns:p14="http://schemas.microsoft.com/office/powerpoint/2010/main" val="158764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F08A2-1C31-455E-8BBD-6370CBC08F91}" type="datetimeFigureOut">
              <a:rPr lang="en-US" smtClean="0"/>
              <a:pPr/>
              <a:t>11/22/14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9DC4F-08DD-4CD6-86C0-C8D792B70B07}" type="slidenum">
              <a:rPr lang="en-US" smtClean="0"/>
              <a:pPr/>
              <a:t>‹#›</a:t>
            </a:fld>
            <a:endParaRPr lang="en-US"/>
          </a:p>
        </p:txBody>
      </p:sp>
    </p:spTree>
    <p:extLst>
      <p:ext uri="{BB962C8B-B14F-4D97-AF65-F5344CB8AC3E}">
        <p14:creationId xmlns:p14="http://schemas.microsoft.com/office/powerpoint/2010/main" val="270754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F08A2-1C31-455E-8BBD-6370CBC08F91}" type="datetimeFigureOut">
              <a:rPr lang="en-US" smtClean="0"/>
              <a:pPr/>
              <a:t>11/22/14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9DC4F-08DD-4CD6-86C0-C8D792B70B07}" type="slidenum">
              <a:rPr lang="en-US" smtClean="0"/>
              <a:pPr/>
              <a:t>‹#›</a:t>
            </a:fld>
            <a:endParaRPr lang="en-US"/>
          </a:p>
        </p:txBody>
      </p:sp>
    </p:spTree>
    <p:extLst>
      <p:ext uri="{BB962C8B-B14F-4D97-AF65-F5344CB8AC3E}">
        <p14:creationId xmlns:p14="http://schemas.microsoft.com/office/powerpoint/2010/main" val="163830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F08A2-1C31-455E-8BBD-6370CBC08F91}" type="datetimeFigureOut">
              <a:rPr lang="en-US" smtClean="0"/>
              <a:pPr/>
              <a:t>11/22/14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9DC4F-08DD-4CD6-86C0-C8D792B70B07}" type="slidenum">
              <a:rPr lang="en-US" smtClean="0"/>
              <a:pPr/>
              <a:t>‹#›</a:t>
            </a:fld>
            <a:endParaRPr lang="en-US"/>
          </a:p>
        </p:txBody>
      </p:sp>
    </p:spTree>
    <p:extLst>
      <p:ext uri="{BB962C8B-B14F-4D97-AF65-F5344CB8AC3E}">
        <p14:creationId xmlns:p14="http://schemas.microsoft.com/office/powerpoint/2010/main" val="66442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F08A2-1C31-455E-8BBD-6370CBC08F91}" type="datetimeFigureOut">
              <a:rPr lang="en-US" smtClean="0"/>
              <a:pPr/>
              <a:t>11/22/14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9DC4F-08DD-4CD6-86C0-C8D792B70B07}" type="slidenum">
              <a:rPr lang="en-US" smtClean="0"/>
              <a:pPr/>
              <a:t>‹#›</a:t>
            </a:fld>
            <a:endParaRPr lang="en-US"/>
          </a:p>
        </p:txBody>
      </p:sp>
    </p:spTree>
    <p:extLst>
      <p:ext uri="{BB962C8B-B14F-4D97-AF65-F5344CB8AC3E}">
        <p14:creationId xmlns:p14="http://schemas.microsoft.com/office/powerpoint/2010/main" val="254889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F08A2-1C31-455E-8BBD-6370CBC08F91}" type="datetimeFigureOut">
              <a:rPr lang="en-US" smtClean="0"/>
              <a:pPr/>
              <a:t>11/22/14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9DC4F-08DD-4CD6-86C0-C8D792B70B07}" type="slidenum">
              <a:rPr lang="en-US" smtClean="0"/>
              <a:pPr/>
              <a:t>‹#›</a:t>
            </a:fld>
            <a:endParaRPr lang="en-US"/>
          </a:p>
        </p:txBody>
      </p:sp>
    </p:spTree>
    <p:extLst>
      <p:ext uri="{BB962C8B-B14F-4D97-AF65-F5344CB8AC3E}">
        <p14:creationId xmlns:p14="http://schemas.microsoft.com/office/powerpoint/2010/main" val="87533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F08A2-1C31-455E-8BBD-6370CBC08F91}" type="datetimeFigureOut">
              <a:rPr lang="en-US" smtClean="0"/>
              <a:pPr/>
              <a:t>11/22/14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29DC4F-08DD-4CD6-86C0-C8D792B70B07}" type="slidenum">
              <a:rPr lang="en-US" smtClean="0"/>
              <a:pPr/>
              <a:t>‹#›</a:t>
            </a:fld>
            <a:endParaRPr lang="en-US"/>
          </a:p>
        </p:txBody>
      </p:sp>
    </p:spTree>
    <p:extLst>
      <p:ext uri="{BB962C8B-B14F-4D97-AF65-F5344CB8AC3E}">
        <p14:creationId xmlns:p14="http://schemas.microsoft.com/office/powerpoint/2010/main" val="17315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F08A2-1C31-455E-8BBD-6370CBC08F91}" type="datetimeFigureOut">
              <a:rPr lang="en-US" smtClean="0"/>
              <a:pPr/>
              <a:t>11/22/14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29DC4F-08DD-4CD6-86C0-C8D792B70B07}" type="slidenum">
              <a:rPr lang="en-US" smtClean="0"/>
              <a:pPr/>
              <a:t>‹#›</a:t>
            </a:fld>
            <a:endParaRPr lang="en-US"/>
          </a:p>
        </p:txBody>
      </p:sp>
    </p:spTree>
    <p:extLst>
      <p:ext uri="{BB962C8B-B14F-4D97-AF65-F5344CB8AC3E}">
        <p14:creationId xmlns:p14="http://schemas.microsoft.com/office/powerpoint/2010/main" val="248228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F08A2-1C31-455E-8BBD-6370CBC08F91}" type="datetimeFigureOut">
              <a:rPr lang="en-US" smtClean="0"/>
              <a:pPr/>
              <a:t>11/22/14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29DC4F-08DD-4CD6-86C0-C8D792B70B07}" type="slidenum">
              <a:rPr lang="en-US" smtClean="0"/>
              <a:pPr/>
              <a:t>‹#›</a:t>
            </a:fld>
            <a:endParaRPr lang="en-US"/>
          </a:p>
        </p:txBody>
      </p:sp>
    </p:spTree>
    <p:extLst>
      <p:ext uri="{BB962C8B-B14F-4D97-AF65-F5344CB8AC3E}">
        <p14:creationId xmlns:p14="http://schemas.microsoft.com/office/powerpoint/2010/main" val="360721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F08A2-1C31-455E-8BBD-6370CBC08F91}" type="datetimeFigureOut">
              <a:rPr lang="en-US" smtClean="0"/>
              <a:pPr/>
              <a:t>11/22/14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9DC4F-08DD-4CD6-86C0-C8D792B70B07}" type="slidenum">
              <a:rPr lang="en-US" smtClean="0"/>
              <a:pPr/>
              <a:t>‹#›</a:t>
            </a:fld>
            <a:endParaRPr lang="en-US"/>
          </a:p>
        </p:txBody>
      </p:sp>
    </p:spTree>
    <p:extLst>
      <p:ext uri="{BB962C8B-B14F-4D97-AF65-F5344CB8AC3E}">
        <p14:creationId xmlns:p14="http://schemas.microsoft.com/office/powerpoint/2010/main" val="368572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F08A2-1C31-455E-8BBD-6370CBC08F91}" type="datetimeFigureOut">
              <a:rPr lang="en-US" smtClean="0"/>
              <a:pPr/>
              <a:t>11/22/14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9DC4F-08DD-4CD6-86C0-C8D792B70B07}" type="slidenum">
              <a:rPr lang="en-US" smtClean="0"/>
              <a:pPr/>
              <a:t>‹#›</a:t>
            </a:fld>
            <a:endParaRPr lang="en-US"/>
          </a:p>
        </p:txBody>
      </p:sp>
    </p:spTree>
    <p:extLst>
      <p:ext uri="{BB962C8B-B14F-4D97-AF65-F5344CB8AC3E}">
        <p14:creationId xmlns:p14="http://schemas.microsoft.com/office/powerpoint/2010/main" val="4578836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CF08A2-1C31-455E-8BBD-6370CBC08F91}" type="datetimeFigureOut">
              <a:rPr lang="en-US" smtClean="0"/>
              <a:pPr/>
              <a:t>11/22/14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29DC4F-08DD-4CD6-86C0-C8D792B70B07}" type="slidenum">
              <a:rPr lang="en-US" smtClean="0"/>
              <a:pPr/>
              <a:t>‹#›</a:t>
            </a:fld>
            <a:endParaRPr lang="en-US"/>
          </a:p>
        </p:txBody>
      </p:sp>
    </p:spTree>
    <p:extLst>
      <p:ext uri="{BB962C8B-B14F-4D97-AF65-F5344CB8AC3E}">
        <p14:creationId xmlns:p14="http://schemas.microsoft.com/office/powerpoint/2010/main" val="28515812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990600"/>
            <a:ext cx="9144000" cy="11582399"/>
          </a:xfrm>
          <a:prstGeom prst="rect">
            <a:avLst/>
          </a:prstGeom>
          <a:ln>
            <a:noFill/>
          </a:ln>
        </p:spPr>
      </p:pic>
      <p:sp>
        <p:nvSpPr>
          <p:cNvPr id="2" name="Title 1"/>
          <p:cNvSpPr>
            <a:spLocks noGrp="1"/>
          </p:cNvSpPr>
          <p:nvPr>
            <p:ph type="title"/>
          </p:nvPr>
        </p:nvSpPr>
        <p:spPr>
          <a:xfrm>
            <a:off x="0" y="0"/>
            <a:ext cx="9144000" cy="7239000"/>
          </a:xfrm>
        </p:spPr>
        <p:txBody>
          <a:bodyPr>
            <a:noAutofit/>
          </a:bodyPr>
          <a:lstStyle/>
          <a:p>
            <a:pPr algn="ctr"/>
            <a:r>
              <a:rPr lang="en-US" sz="6600" dirty="0" smtClean="0">
                <a:latin typeface="Arial" panose="020B0604020202020204" pitchFamily="34" charset="0"/>
                <a:cs typeface="Arial" panose="020B0604020202020204" pitchFamily="34" charset="0"/>
              </a:rPr>
              <a:t>Systems </a:t>
            </a:r>
            <a:r>
              <a:rPr lang="en-US" sz="6600" dirty="0" smtClean="0">
                <a:latin typeface="Arial" panose="020B0604020202020204" pitchFamily="34" charset="0"/>
                <a:cs typeface="Arial" panose="020B0604020202020204" pitchFamily="34" charset="0"/>
              </a:rPr>
              <a:t>For Success: </a:t>
            </a:r>
            <a:br>
              <a:rPr lang="en-US" sz="6600" dirty="0" smtClean="0">
                <a:latin typeface="Arial" panose="020B0604020202020204" pitchFamily="34" charset="0"/>
                <a:cs typeface="Arial" panose="020B0604020202020204" pitchFamily="34" charset="0"/>
              </a:rPr>
            </a:br>
            <a:r>
              <a:rPr lang="en-US" sz="4800" dirty="0" smtClean="0">
                <a:latin typeface="Arial" panose="020B0604020202020204" pitchFamily="34" charset="0"/>
                <a:cs typeface="Arial" panose="020B0604020202020204" pitchFamily="34" charset="0"/>
              </a:rPr>
              <a:t>Setting up for meaningful communication with children, families and </a:t>
            </a:r>
            <a:r>
              <a:rPr lang="en-US" sz="4800" dirty="0" smtClean="0">
                <a:latin typeface="Arial" panose="020B0604020202020204" pitchFamily="34" charset="0"/>
                <a:cs typeface="Arial" panose="020B0604020202020204" pitchFamily="34" charset="0"/>
              </a:rPr>
              <a:t>administrators</a:t>
            </a:r>
            <a:br>
              <a:rPr lang="en-US" sz="48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Heather M Duncan MEd</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South Shore Fine Arts Academy</a:t>
            </a:r>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884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a:r>
              <a:rPr lang="en-US" b="1" dirty="0">
                <a:latin typeface="Arial" panose="020B0604020202020204" pitchFamily="34" charset="0"/>
                <a:cs typeface="Arial" panose="020B0604020202020204" pitchFamily="34" charset="0"/>
              </a:rPr>
              <a:t>Clearly convey </a:t>
            </a:r>
            <a:r>
              <a:rPr lang="en-US" b="1" dirty="0" smtClean="0">
                <a:latin typeface="Arial" panose="020B0604020202020204" pitchFamily="34" charset="0"/>
                <a:cs typeface="Arial" panose="020B0604020202020204" pitchFamily="34" charset="0"/>
              </a:rPr>
              <a:t>what goal must be met.</a:t>
            </a:r>
            <a:endParaRPr lang="en-US"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999589" y="2230305"/>
            <a:ext cx="5339292" cy="4004469"/>
          </a:xfrm>
        </p:spPr>
      </p:pic>
    </p:spTree>
    <p:extLst>
      <p:ext uri="{BB962C8B-B14F-4D97-AF65-F5344CB8AC3E}">
        <p14:creationId xmlns:p14="http://schemas.microsoft.com/office/powerpoint/2010/main" val="1794935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So let’s talk…</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sz="5400" dirty="0" smtClean="0"/>
              <a:t>How have YOU done it?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5400" dirty="0" smtClean="0"/>
              <a:t>How CAN you do it? </a:t>
            </a:r>
            <a:endParaRPr lang="en-US" sz="5400" dirty="0"/>
          </a:p>
        </p:txBody>
      </p:sp>
    </p:spTree>
    <p:extLst>
      <p:ext uri="{BB962C8B-B14F-4D97-AF65-F5344CB8AC3E}">
        <p14:creationId xmlns:p14="http://schemas.microsoft.com/office/powerpoint/2010/main" val="3448216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7886700" cy="1325563"/>
          </a:xfrm>
        </p:spPr>
        <p:txBody>
          <a:bodyPr>
            <a:normAutofit/>
          </a:bodyPr>
          <a:lstStyle/>
          <a:p>
            <a:pPr algn="ctr"/>
            <a:r>
              <a:rPr lang="en-US" sz="6600" dirty="0" smtClean="0">
                <a:latin typeface="Arial" panose="020B0604020202020204" pitchFamily="34" charset="0"/>
                <a:cs typeface="Arial" panose="020B0604020202020204" pitchFamily="34" charset="0"/>
              </a:rPr>
              <a:t>For Families…</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998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latin typeface="Arial"/>
                <a:cs typeface="Arial"/>
              </a:rPr>
              <a:t>Set up your classroom…</a:t>
            </a:r>
            <a:br>
              <a:rPr lang="en-US" sz="5400" dirty="0" smtClean="0">
                <a:latin typeface="Arial"/>
                <a:cs typeface="Arial"/>
              </a:rPr>
            </a:br>
            <a:endParaRPr lang="en-US" sz="5400" dirty="0"/>
          </a:p>
        </p:txBody>
      </p:sp>
      <p:sp>
        <p:nvSpPr>
          <p:cNvPr id="3" name="Content Placeholder 2"/>
          <p:cNvSpPr>
            <a:spLocks noGrp="1"/>
          </p:cNvSpPr>
          <p:nvPr>
            <p:ph idx="1"/>
          </p:nvPr>
        </p:nvSpPr>
        <p:spPr>
          <a:xfrm>
            <a:off x="628650" y="1744662"/>
            <a:ext cx="7886700" cy="4351338"/>
          </a:xfrm>
        </p:spPr>
        <p:txBody>
          <a:bodyPr>
            <a:normAutofit/>
          </a:bodyPr>
          <a:lstStyle/>
          <a:p>
            <a:pPr marL="0" indent="0">
              <a:buNone/>
            </a:pPr>
            <a:r>
              <a:rPr lang="en-US" sz="2000" dirty="0" smtClean="0">
                <a:latin typeface="Arial"/>
                <a:cs typeface="Arial"/>
              </a:rPr>
              <a:t>				               Newsletter</a:t>
            </a:r>
            <a:r>
              <a:rPr lang="en-US" sz="2000" dirty="0">
                <a:latin typeface="Arial"/>
                <a:cs typeface="Arial"/>
              </a:rPr>
              <a:t>	</a:t>
            </a:r>
            <a:endParaRPr lang="en-US" sz="2000" dirty="0" smtClean="0">
              <a:latin typeface="Arial"/>
              <a:cs typeface="Arial"/>
            </a:endParaRPr>
          </a:p>
          <a:p>
            <a:pPr marL="0" indent="0">
              <a:buNone/>
            </a:pPr>
            <a:r>
              <a:rPr lang="en-US" sz="2000" dirty="0">
                <a:latin typeface="Arial"/>
                <a:cs typeface="Arial"/>
              </a:rPr>
              <a:t> </a:t>
            </a:r>
            <a:r>
              <a:rPr lang="en-US" sz="2000" dirty="0" smtClean="0">
                <a:latin typeface="Arial"/>
                <a:cs typeface="Arial"/>
              </a:rPr>
              <a:t>     Communication Area			 	</a:t>
            </a:r>
            <a:r>
              <a:rPr lang="en-US" sz="2000" dirty="0">
                <a:latin typeface="Arial"/>
                <a:cs typeface="Arial"/>
              </a:rPr>
              <a:t> </a:t>
            </a:r>
            <a:r>
              <a:rPr lang="en-US" sz="2000" dirty="0" smtClean="0">
                <a:latin typeface="Arial"/>
                <a:cs typeface="Arial"/>
              </a:rPr>
              <a:t>           Website</a:t>
            </a:r>
            <a:endParaRPr lang="en-US" sz="2000" dirty="0">
              <a:latin typeface="Arial"/>
              <a:cs typeface="Arial"/>
            </a:endParaRPr>
          </a:p>
        </p:txBody>
      </p:sp>
      <p:pic>
        <p:nvPicPr>
          <p:cNvPr id="5" name="Picture 4"/>
          <p:cNvPicPr>
            <a:picLocks noChangeAspect="1"/>
          </p:cNvPicPr>
          <p:nvPr/>
        </p:nvPicPr>
        <p:blipFill>
          <a:blip r:embed="rId3"/>
          <a:stretch>
            <a:fillRect/>
          </a:stretch>
        </p:blipFill>
        <p:spPr>
          <a:xfrm>
            <a:off x="6172200" y="2438400"/>
            <a:ext cx="2809178" cy="2038519"/>
          </a:xfrm>
          <a:prstGeom prst="rect">
            <a:avLst/>
          </a:prstGeom>
        </p:spPr>
      </p:pic>
      <p:pic>
        <p:nvPicPr>
          <p:cNvPr id="7" name="Picture 6"/>
          <p:cNvPicPr>
            <a:picLocks noChangeAspect="1"/>
          </p:cNvPicPr>
          <p:nvPr/>
        </p:nvPicPr>
        <p:blipFill>
          <a:blip r:embed="rId4"/>
          <a:stretch>
            <a:fillRect/>
          </a:stretch>
        </p:blipFill>
        <p:spPr>
          <a:xfrm>
            <a:off x="4251171" y="2057400"/>
            <a:ext cx="1921029" cy="2479949"/>
          </a:xfrm>
          <a:prstGeom prst="rect">
            <a:avLst/>
          </a:prstGeom>
        </p:spPr>
      </p:pic>
      <p:pic>
        <p:nvPicPr>
          <p:cNvPr id="8" name="Picture 7" descr="family communication cen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2438400"/>
            <a:ext cx="2667000" cy="200025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7291" y="3124200"/>
            <a:ext cx="1436509" cy="1922656"/>
          </a:xfrm>
          <a:prstGeom prst="rect">
            <a:avLst/>
          </a:prstGeom>
        </p:spPr>
      </p:pic>
    </p:spTree>
    <p:extLst>
      <p:ext uri="{BB962C8B-B14F-4D97-AF65-F5344CB8AC3E}">
        <p14:creationId xmlns:p14="http://schemas.microsoft.com/office/powerpoint/2010/main" val="2309228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6"/>
            <a:ext cx="8915400" cy="1325563"/>
          </a:xfrm>
        </p:spPr>
        <p:txBody>
          <a:bodyPr>
            <a:normAutofit/>
          </a:bodyPr>
          <a:lstStyle/>
          <a:p>
            <a:pPr marL="0" indent="0"/>
            <a:r>
              <a:rPr lang="en-US" sz="3100" dirty="0" smtClean="0">
                <a:latin typeface="Arial"/>
                <a:cs typeface="Arial"/>
              </a:rPr>
              <a:t>Find or create resources to distribute to parents…</a:t>
            </a:r>
          </a:p>
        </p:txBody>
      </p:sp>
      <p:sp>
        <p:nvSpPr>
          <p:cNvPr id="3" name="Content Placeholder 2"/>
          <p:cNvSpPr>
            <a:spLocks noGrp="1"/>
          </p:cNvSpPr>
          <p:nvPr>
            <p:ph idx="1"/>
          </p:nvPr>
        </p:nvSpPr>
        <p:spPr>
          <a:xfrm>
            <a:off x="533400" y="1295400"/>
            <a:ext cx="8229600" cy="4389120"/>
          </a:xfrm>
        </p:spPr>
        <p:txBody>
          <a:bodyPr>
            <a:normAutofit/>
          </a:bodyPr>
          <a:lstStyle/>
          <a:p>
            <a:pPr marL="0" indent="0">
              <a:buNone/>
            </a:pPr>
            <a:endParaRPr lang="en-US" sz="2000" dirty="0" smtClean="0">
              <a:latin typeface="Arial"/>
              <a:cs typeface="Arial"/>
            </a:endParaRPr>
          </a:p>
          <a:p>
            <a:pPr marL="0" indent="0">
              <a:buNone/>
            </a:pPr>
            <a:r>
              <a:rPr lang="en-US" sz="2000" dirty="0" smtClean="0">
                <a:latin typeface="Arial"/>
                <a:cs typeface="Arial"/>
              </a:rPr>
              <a:t>Try using </a:t>
            </a:r>
            <a:r>
              <a:rPr lang="en-US" sz="2000" dirty="0">
                <a:latin typeface="Arial"/>
                <a:cs typeface="Arial"/>
              </a:rPr>
              <a:t>the </a:t>
            </a:r>
            <a:r>
              <a:rPr lang="en-US" sz="2000" dirty="0" smtClean="0">
                <a:latin typeface="Arial"/>
                <a:cs typeface="Arial"/>
              </a:rPr>
              <a:t>resources you make </a:t>
            </a:r>
            <a:r>
              <a:rPr lang="en-US" sz="2000" dirty="0">
                <a:latin typeface="Arial"/>
                <a:cs typeface="Arial"/>
              </a:rPr>
              <a:t>to establish open lines of communication (at least on your end!), help families understand what happens at school and engage them in the life of your classroom so that they can support </a:t>
            </a:r>
            <a:r>
              <a:rPr lang="en-US" sz="2000" dirty="0" smtClean="0">
                <a:latin typeface="Arial"/>
                <a:cs typeface="Arial"/>
              </a:rPr>
              <a:t>their children.</a:t>
            </a:r>
          </a:p>
          <a:p>
            <a:pPr marL="0" indent="0">
              <a:buNone/>
            </a:pPr>
            <a:endParaRPr lang="en-US" sz="2000" dirty="0">
              <a:latin typeface="Arial"/>
              <a:cs typeface="Arial"/>
            </a:endParaRPr>
          </a:p>
          <a:p>
            <a:pPr marL="0" indent="0">
              <a:buNone/>
            </a:pPr>
            <a:r>
              <a:rPr lang="en-US" sz="2000" dirty="0">
                <a:latin typeface="Arial"/>
                <a:cs typeface="Arial"/>
              </a:rPr>
              <a:t> </a:t>
            </a:r>
            <a:r>
              <a:rPr lang="en-US" sz="2000" dirty="0" smtClean="0">
                <a:latin typeface="Arial"/>
                <a:cs typeface="Arial"/>
              </a:rPr>
              <a:t>   Checklists		        Info Sheets 		      Overviews</a:t>
            </a:r>
          </a:p>
          <a:p>
            <a:pPr marL="0" indent="0">
              <a:buNone/>
            </a:pPr>
            <a:r>
              <a:rPr lang="en-US" sz="2000" dirty="0" smtClean="0">
                <a:latin typeface="Arial"/>
                <a:cs typeface="Arial"/>
              </a:rPr>
              <a:t>  </a:t>
            </a:r>
            <a:endParaRPr lang="en-US" sz="2800" dirty="0">
              <a:latin typeface="Arial"/>
              <a:cs typeface="Arial"/>
            </a:endParaRPr>
          </a:p>
          <a:p>
            <a:pPr marL="0" indent="0">
              <a:buNone/>
            </a:pPr>
            <a:endParaRPr lang="en-US" sz="2000" dirty="0">
              <a:latin typeface="Arial"/>
              <a:cs typeface="Arial"/>
            </a:endParaRPr>
          </a:p>
          <a:p>
            <a:endParaRPr lang="en-US" dirty="0"/>
          </a:p>
        </p:txBody>
      </p:sp>
      <p:pic>
        <p:nvPicPr>
          <p:cNvPr id="5" name="Picture 4"/>
          <p:cNvPicPr>
            <a:picLocks noChangeAspect="1"/>
          </p:cNvPicPr>
          <p:nvPr/>
        </p:nvPicPr>
        <p:blipFill>
          <a:blip r:embed="rId3"/>
          <a:stretch>
            <a:fillRect/>
          </a:stretch>
        </p:blipFill>
        <p:spPr>
          <a:xfrm>
            <a:off x="228600" y="3886200"/>
            <a:ext cx="2993922" cy="1828800"/>
          </a:xfrm>
          <a:prstGeom prst="rect">
            <a:avLst/>
          </a:prstGeom>
        </p:spPr>
      </p:pic>
      <p:pic>
        <p:nvPicPr>
          <p:cNvPr id="6" name="Picture 5"/>
          <p:cNvPicPr>
            <a:picLocks noChangeAspect="1"/>
          </p:cNvPicPr>
          <p:nvPr/>
        </p:nvPicPr>
        <p:blipFill>
          <a:blip r:embed="rId4"/>
          <a:stretch>
            <a:fillRect/>
          </a:stretch>
        </p:blipFill>
        <p:spPr>
          <a:xfrm>
            <a:off x="3673732" y="3810000"/>
            <a:ext cx="1812668" cy="2215926"/>
          </a:xfrm>
          <a:prstGeom prst="rect">
            <a:avLst/>
          </a:prstGeom>
        </p:spPr>
      </p:pic>
      <p:pic>
        <p:nvPicPr>
          <p:cNvPr id="8" name="Picture 7"/>
          <p:cNvPicPr>
            <a:picLocks noChangeAspect="1"/>
          </p:cNvPicPr>
          <p:nvPr/>
        </p:nvPicPr>
        <p:blipFill>
          <a:blip r:embed="rId5"/>
          <a:stretch>
            <a:fillRect/>
          </a:stretch>
        </p:blipFill>
        <p:spPr>
          <a:xfrm>
            <a:off x="5791200" y="3810000"/>
            <a:ext cx="2967445" cy="2209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Arial"/>
                <a:cs typeface="Arial"/>
              </a:rPr>
              <a:t>Plan opportunities to share.</a:t>
            </a:r>
            <a:br>
              <a:rPr lang="en-US" sz="4800" dirty="0" smtClean="0">
                <a:latin typeface="Arial"/>
                <a:cs typeface="Arial"/>
              </a:rPr>
            </a:br>
            <a:endParaRPr lang="en-US" sz="4800" dirty="0"/>
          </a:p>
        </p:txBody>
      </p:sp>
      <p:sp>
        <p:nvSpPr>
          <p:cNvPr id="3" name="Content Placeholder 2"/>
          <p:cNvSpPr>
            <a:spLocks noGrp="1"/>
          </p:cNvSpPr>
          <p:nvPr>
            <p:ph idx="1"/>
          </p:nvPr>
        </p:nvSpPr>
        <p:spPr>
          <a:xfrm>
            <a:off x="0" y="1143000"/>
            <a:ext cx="9144000" cy="5562600"/>
          </a:xfrm>
        </p:spPr>
        <p:txBody>
          <a:bodyPr>
            <a:normAutofit fontScale="25000" lnSpcReduction="20000"/>
          </a:bodyPr>
          <a:lstStyle/>
          <a:p>
            <a:pPr marL="0" indent="0">
              <a:lnSpc>
                <a:spcPct val="120000"/>
              </a:lnSpc>
              <a:buNone/>
            </a:pPr>
            <a:r>
              <a:rPr lang="en-US" sz="9600" dirty="0" smtClean="0">
                <a:latin typeface="Arial"/>
                <a:cs typeface="Arial"/>
              </a:rPr>
              <a:t>Give </a:t>
            </a:r>
            <a:r>
              <a:rPr lang="en-US" sz="9600" dirty="0">
                <a:latin typeface="Arial"/>
                <a:cs typeface="Arial"/>
              </a:rPr>
              <a:t>families at </a:t>
            </a:r>
            <a:r>
              <a:rPr lang="en-US" sz="9600" dirty="0" smtClean="0">
                <a:latin typeface="Arial"/>
                <a:cs typeface="Arial"/>
              </a:rPr>
              <a:t>least </a:t>
            </a:r>
            <a:r>
              <a:rPr lang="en-US" sz="9600" dirty="0">
                <a:latin typeface="Arial"/>
                <a:cs typeface="Arial"/>
              </a:rPr>
              <a:t>three big chances each year to see what happens at school.  Offer useful handouts explaining key concepts that might otherwise go unnoticed or be misunderstood.</a:t>
            </a:r>
          </a:p>
          <a:p>
            <a:pPr marL="0" indent="0">
              <a:lnSpc>
                <a:spcPct val="120000"/>
              </a:lnSpc>
              <a:buNone/>
            </a:pPr>
            <a:r>
              <a:rPr lang="en-US" sz="5600" b="1" dirty="0" smtClean="0">
                <a:latin typeface="Arial"/>
                <a:cs typeface="Arial"/>
              </a:rPr>
              <a:t>Sample </a:t>
            </a:r>
            <a:r>
              <a:rPr lang="en-US" sz="5600" b="1" dirty="0">
                <a:latin typeface="Arial"/>
                <a:cs typeface="Arial"/>
              </a:rPr>
              <a:t>Family Workshop Schedule</a:t>
            </a:r>
            <a:r>
              <a:rPr lang="en-US" sz="5600" b="1" dirty="0" smtClean="0">
                <a:latin typeface="Arial"/>
                <a:cs typeface="Arial"/>
              </a:rPr>
              <a:t>:</a:t>
            </a:r>
          </a:p>
          <a:p>
            <a:pPr marL="0" indent="0">
              <a:lnSpc>
                <a:spcPct val="120000"/>
              </a:lnSpc>
              <a:buNone/>
            </a:pPr>
            <a:endParaRPr lang="en-US" sz="5600" b="1" dirty="0">
              <a:latin typeface="Arial"/>
              <a:cs typeface="Arial"/>
            </a:endParaRPr>
          </a:p>
          <a:p>
            <a:pPr marL="0" indent="0">
              <a:lnSpc>
                <a:spcPct val="120000"/>
              </a:lnSpc>
              <a:buNone/>
            </a:pPr>
            <a:endParaRPr lang="en-US" sz="5600" b="1" dirty="0" smtClean="0">
              <a:latin typeface="Arial"/>
              <a:cs typeface="Arial"/>
            </a:endParaRPr>
          </a:p>
          <a:p>
            <a:pPr marL="0" indent="0">
              <a:lnSpc>
                <a:spcPct val="120000"/>
              </a:lnSpc>
              <a:buNone/>
            </a:pPr>
            <a:endParaRPr lang="en-US" sz="4800" dirty="0">
              <a:latin typeface="Arial"/>
              <a:cs typeface="Arial"/>
            </a:endParaRPr>
          </a:p>
          <a:p>
            <a:pPr marL="0" indent="0">
              <a:lnSpc>
                <a:spcPct val="120000"/>
              </a:lnSpc>
              <a:buNone/>
            </a:pPr>
            <a:endParaRPr lang="en-US" sz="4800" dirty="0" smtClean="0">
              <a:latin typeface="Arial"/>
              <a:cs typeface="Arial"/>
            </a:endParaRPr>
          </a:p>
          <a:p>
            <a:pPr marL="0" indent="0">
              <a:lnSpc>
                <a:spcPct val="120000"/>
              </a:lnSpc>
              <a:buNone/>
            </a:pPr>
            <a:r>
              <a:rPr lang="en-US" sz="9600" dirty="0" smtClean="0">
                <a:latin typeface="Arial"/>
                <a:cs typeface="Arial"/>
              </a:rPr>
              <a:t>Later in the year, offer drop-in family workshops which allow families to arrive 15 minutes early for pickup time to do an activity with their child.</a:t>
            </a:r>
          </a:p>
          <a:p>
            <a:pPr marL="0" indent="0">
              <a:lnSpc>
                <a:spcPct val="120000"/>
              </a:lnSpc>
              <a:buNone/>
            </a:pPr>
            <a:r>
              <a:rPr lang="en-US" sz="5600" b="1" dirty="0" smtClean="0">
                <a:latin typeface="Arial"/>
                <a:cs typeface="Arial"/>
              </a:rPr>
              <a:t>Sample </a:t>
            </a:r>
            <a:r>
              <a:rPr lang="en-US" sz="5600" b="1" dirty="0">
                <a:latin typeface="Arial"/>
                <a:cs typeface="Arial"/>
              </a:rPr>
              <a:t>Drop-In Workshop Ideas</a:t>
            </a:r>
            <a:r>
              <a:rPr lang="en-US" sz="5600" b="1" dirty="0" smtClean="0">
                <a:latin typeface="Arial"/>
                <a:cs typeface="Arial"/>
              </a:rPr>
              <a:t>:</a:t>
            </a:r>
            <a:endParaRPr lang="en-US" sz="5000" dirty="0">
              <a:latin typeface="Arial"/>
              <a:cs typeface="Arial"/>
            </a:endParaRPr>
          </a:p>
          <a:p>
            <a:pPr>
              <a:lnSpc>
                <a:spcPct val="120000"/>
              </a:lnSpc>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69860818"/>
              </p:ext>
            </p:extLst>
          </p:nvPr>
        </p:nvGraphicFramePr>
        <p:xfrm>
          <a:off x="228600" y="2743200"/>
          <a:ext cx="8645768" cy="1102359"/>
        </p:xfrm>
        <a:graphic>
          <a:graphicData uri="http://schemas.openxmlformats.org/drawingml/2006/table">
            <a:tbl>
              <a:tblPr firstRow="1" bandRow="1">
                <a:tableStyleId>{5C22544A-7EE6-4342-B048-85BDC9FD1C3A}</a:tableStyleId>
              </a:tblPr>
              <a:tblGrid>
                <a:gridCol w="2161442"/>
                <a:gridCol w="2161442"/>
                <a:gridCol w="2161442"/>
                <a:gridCol w="2161442"/>
              </a:tblGrid>
              <a:tr h="370840">
                <a:tc>
                  <a:txBody>
                    <a:bodyPr/>
                    <a:lstStyle/>
                    <a:p>
                      <a:r>
                        <a:rPr lang="en-US" sz="1400" dirty="0" smtClean="0">
                          <a:solidFill>
                            <a:schemeClr val="tx1"/>
                          </a:solidFill>
                          <a:latin typeface="Arial"/>
                          <a:cs typeface="Arial"/>
                        </a:rPr>
                        <a:t>September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November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a:cs typeface="Arial"/>
                        </a:rPr>
                        <a:t>January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Arial"/>
                          <a:cs typeface="Arial"/>
                        </a:rPr>
                        <a:t>April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Whole School Curriculum Night/</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Open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This Year In Room 111…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a:cs typeface="Arial"/>
                        </a:rPr>
                        <a:t>A Day In Pre-K</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Family Reading Night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150643"/>
              </p:ext>
            </p:extLst>
          </p:nvPr>
        </p:nvGraphicFramePr>
        <p:xfrm>
          <a:off x="228600" y="5410200"/>
          <a:ext cx="8610600" cy="1335628"/>
        </p:xfrm>
        <a:graphic>
          <a:graphicData uri="http://schemas.openxmlformats.org/drawingml/2006/table">
            <a:tbl>
              <a:tblPr firstRow="1" bandRow="1">
                <a:tableStyleId>{5940675A-B579-460E-94D1-54222C63F5DA}</a:tableStyleId>
              </a:tblPr>
              <a:tblGrid>
                <a:gridCol w="2152650"/>
                <a:gridCol w="2152650"/>
                <a:gridCol w="2152650"/>
                <a:gridCol w="2152650"/>
              </a:tblGrid>
              <a:tr h="329788">
                <a:tc>
                  <a:txBody>
                    <a:bodyPr/>
                    <a:lstStyle/>
                    <a:p>
                      <a:r>
                        <a:rPr lang="en-US" dirty="0" smtClean="0"/>
                        <a:t>February</a:t>
                      </a:r>
                      <a:endParaRPr lang="en-US" dirty="0">
                        <a:solidFill>
                          <a:schemeClr val="tx1"/>
                        </a:solidFill>
                      </a:endParaRPr>
                    </a:p>
                  </a:txBody>
                  <a:tcPr/>
                </a:tc>
                <a:tc>
                  <a:txBody>
                    <a:bodyPr/>
                    <a:lstStyle/>
                    <a:p>
                      <a:r>
                        <a:rPr lang="en-US" dirty="0" smtClean="0"/>
                        <a:t>March</a:t>
                      </a:r>
                      <a:endParaRPr lang="en-US" dirty="0">
                        <a:solidFill>
                          <a:schemeClr val="tx1"/>
                        </a:solidFill>
                      </a:endParaRPr>
                    </a:p>
                  </a:txBody>
                  <a:tcPr/>
                </a:tc>
                <a:tc>
                  <a:txBody>
                    <a:bodyPr/>
                    <a:lstStyle/>
                    <a:p>
                      <a:r>
                        <a:rPr lang="en-US" dirty="0" smtClean="0"/>
                        <a:t>May</a:t>
                      </a:r>
                      <a:endParaRPr lang="en-US" dirty="0">
                        <a:solidFill>
                          <a:schemeClr val="tx1"/>
                        </a:solidFill>
                      </a:endParaRPr>
                    </a:p>
                  </a:txBody>
                  <a:tcPr/>
                </a:tc>
                <a:tc>
                  <a:txBody>
                    <a:bodyPr/>
                    <a:lstStyle/>
                    <a:p>
                      <a:r>
                        <a:rPr lang="en-US" dirty="0" smtClean="0"/>
                        <a:t>June</a:t>
                      </a:r>
                      <a:endParaRPr lang="en-US" dirty="0">
                        <a:solidFill>
                          <a:schemeClr val="tx1"/>
                        </a:solidFill>
                      </a:endParaRPr>
                    </a:p>
                  </a:txBody>
                  <a:tcPr/>
                </a:tc>
              </a:tr>
              <a:tr h="818292">
                <a:tc>
                  <a:txBody>
                    <a:bodyPr/>
                    <a:lstStyle/>
                    <a:p>
                      <a:pPr marL="0" indent="0">
                        <a:lnSpc>
                          <a:spcPct val="100000"/>
                        </a:lnSpc>
                        <a:buNone/>
                      </a:pPr>
                      <a:r>
                        <a:rPr lang="en-US" sz="1200" dirty="0" smtClean="0"/>
                        <a:t>Sibling Survey; add to a classroom survey and see where your family fits </a:t>
                      </a:r>
                      <a:endParaRPr lang="en-US" sz="1200" dirty="0" smtClean="0">
                        <a:latin typeface="Arial"/>
                        <a:cs typeface="Aria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t>Read To Your Bunny: families make a bunny pointer and use it for one to one correspondence while reading</a:t>
                      </a:r>
                      <a:endParaRPr lang="en-US" sz="1200" dirty="0" smtClean="0">
                        <a:latin typeface="Arial"/>
                        <a:cs typeface="Aria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t>Plant a seed: learn about the 3 things a seed needs to grow, and plant a seed to take home</a:t>
                      </a:r>
                    </a:p>
                    <a:p>
                      <a:pPr>
                        <a:lnSpc>
                          <a:spcPct val="100000"/>
                        </a:lnSpc>
                      </a:pPr>
                      <a:endParaRPr lang="en-US" sz="12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t>Share a book; families assemble, read and take home a mini book</a:t>
                      </a:r>
                      <a:endParaRPr lang="en-US" sz="1200" dirty="0" smtClean="0">
                        <a:latin typeface="Arial"/>
                        <a:cs typeface="Aria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200" dirty="0" smtClean="0"/>
                    </a:p>
                    <a:p>
                      <a:pPr>
                        <a:lnSpc>
                          <a:spcPct val="100000"/>
                        </a:lnSpc>
                      </a:pPr>
                      <a:endParaRPr lang="en-US" sz="1200" dirty="0"/>
                    </a:p>
                  </a:txBody>
                  <a:tcPr/>
                </a:tc>
              </a:tr>
            </a:tbl>
          </a:graphicData>
        </a:graphic>
      </p:graphicFrame>
    </p:spTree>
    <p:extLst>
      <p:ext uri="{BB962C8B-B14F-4D97-AF65-F5344CB8AC3E}">
        <p14:creationId xmlns:p14="http://schemas.microsoft.com/office/powerpoint/2010/main" val="3484617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heel(1)">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So let’s talk…</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sz="5400" dirty="0" smtClean="0"/>
              <a:t>How have YOU done it?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5400" dirty="0" smtClean="0"/>
              <a:t>How CAN you do it? </a:t>
            </a:r>
            <a:endParaRPr lang="en-US" sz="5400" dirty="0"/>
          </a:p>
        </p:txBody>
      </p:sp>
    </p:spTree>
    <p:extLst>
      <p:ext uri="{BB962C8B-B14F-4D97-AF65-F5344CB8AC3E}">
        <p14:creationId xmlns:p14="http://schemas.microsoft.com/office/powerpoint/2010/main" val="611002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49604"/>
            <a:ext cx="9144000" cy="1107996"/>
          </a:xfrm>
          <a:prstGeom prst="rect">
            <a:avLst/>
          </a:prstGeom>
        </p:spPr>
        <p:txBody>
          <a:bodyPr wrap="square">
            <a:spAutoFit/>
          </a:bodyPr>
          <a:lstStyle/>
          <a:p>
            <a:pPr algn="ctr"/>
            <a:r>
              <a:rPr lang="en-US" sz="6600" dirty="0" smtClean="0">
                <a:latin typeface="ArialMT"/>
              </a:rPr>
              <a:t>For Administrators…</a:t>
            </a:r>
            <a:endParaRPr lang="en-US" sz="6600" dirty="0"/>
          </a:p>
        </p:txBody>
      </p:sp>
    </p:spTree>
    <p:extLst>
      <p:ext uri="{BB962C8B-B14F-4D97-AF65-F5344CB8AC3E}">
        <p14:creationId xmlns:p14="http://schemas.microsoft.com/office/powerpoint/2010/main" val="2912916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latin typeface="Arial" panose="020B0604020202020204" pitchFamily="34" charset="0"/>
                <a:cs typeface="Arial" panose="020B0604020202020204" pitchFamily="34" charset="0"/>
              </a:rPr>
              <a:t>Give them a “head’s up”…</a:t>
            </a:r>
            <a:endParaRPr lang="en-US" sz="5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8206" y="1825625"/>
            <a:ext cx="3547587"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1409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b="1" dirty="0" smtClean="0">
                <a:latin typeface="Arial" panose="020B0604020202020204" pitchFamily="34" charset="0"/>
                <a:cs typeface="Arial" panose="020B0604020202020204" pitchFamily="34" charset="0"/>
              </a:rPr>
              <a:t>Make sure they understand what they see…</a:t>
            </a:r>
            <a:endParaRPr lang="en-US" sz="29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447800"/>
            <a:ext cx="7176091" cy="536726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63" y="1219200"/>
            <a:ext cx="8713874" cy="5595869"/>
          </a:xfrm>
          <a:prstGeom prst="rect">
            <a:avLst/>
          </a:prstGeom>
        </p:spPr>
      </p:pic>
    </p:spTree>
    <p:extLst>
      <p:ext uri="{BB962C8B-B14F-4D97-AF65-F5344CB8AC3E}">
        <p14:creationId xmlns:p14="http://schemas.microsoft.com/office/powerpoint/2010/main" val="2531883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 of 3 words that describe how you feel about communication in your classroom and/or school.</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Text </a:t>
            </a:r>
            <a:r>
              <a:rPr lang="en-US" sz="3600" b="1" dirty="0"/>
              <a:t>372696</a:t>
            </a:r>
            <a:r>
              <a:rPr lang="en-US" sz="3600" dirty="0"/>
              <a:t> and your message to </a:t>
            </a:r>
            <a:r>
              <a:rPr lang="en-US" sz="3600" b="1" dirty="0"/>
              <a:t>37607</a:t>
            </a:r>
            <a:endParaRPr lang="en-US" sz="3600" dirty="0"/>
          </a:p>
        </p:txBody>
      </p:sp>
    </p:spTree>
    <p:extLst>
      <p:ext uri="{BB962C8B-B14F-4D97-AF65-F5344CB8AC3E}">
        <p14:creationId xmlns:p14="http://schemas.microsoft.com/office/powerpoint/2010/main" val="8925873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latin typeface="Arial" panose="020B0604020202020204" pitchFamily="34" charset="0"/>
                <a:cs typeface="Arial" panose="020B0604020202020204" pitchFamily="34" charset="0"/>
              </a:rPr>
              <a:t>Show them what they’re looking for.</a:t>
            </a:r>
            <a:endParaRPr lang="en-US" sz="3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7200" dirty="0" smtClean="0">
                <a:latin typeface="Arial" panose="020B0604020202020204" pitchFamily="34" charset="0"/>
                <a:cs typeface="Arial" panose="020B0604020202020204" pitchFamily="34" charset="0"/>
              </a:rPr>
              <a:t>Standards</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7200" dirty="0" smtClean="0">
                <a:latin typeface="Arial" panose="020B0604020202020204" pitchFamily="34" charset="0"/>
                <a:cs typeface="Arial" panose="020B0604020202020204" pitchFamily="34" charset="0"/>
              </a:rPr>
              <a:t>Data </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7200" dirty="0" smtClean="0">
                <a:latin typeface="Arial" panose="020B0604020202020204" pitchFamily="34" charset="0"/>
                <a:cs typeface="Arial" panose="020B0604020202020204" pitchFamily="34" charset="0"/>
              </a:rPr>
              <a:t>Collaboration</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33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1064677">
            <a:off x="1659121" y="1187436"/>
            <a:ext cx="5825758"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10286">
            <a:off x="3416726" y="786126"/>
            <a:ext cx="3306370" cy="5378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6557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So let’s talk…</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sz="5400" dirty="0" smtClean="0"/>
              <a:t>How have YOU done it?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5400" dirty="0" smtClean="0"/>
              <a:t>How CAN you do it? </a:t>
            </a:r>
            <a:endParaRPr lang="en-US" sz="5400" dirty="0"/>
          </a:p>
        </p:txBody>
      </p:sp>
    </p:spTree>
    <p:extLst>
      <p:ext uri="{BB962C8B-B14F-4D97-AF65-F5344CB8AC3E}">
        <p14:creationId xmlns:p14="http://schemas.microsoft.com/office/powerpoint/2010/main" val="164339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Arial" panose="020B0604020202020204" pitchFamily="34" charset="0"/>
                <a:cs typeface="Arial" panose="020B0604020202020204" pitchFamily="34" charset="0"/>
              </a:rPr>
              <a:t>Keep in mind…</a:t>
            </a:r>
            <a:endParaRPr lang="en-US" sz="6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6600" dirty="0" smtClean="0">
                <a:latin typeface="Arial" panose="020B0604020202020204" pitchFamily="34" charset="0"/>
                <a:cs typeface="Arial" panose="020B0604020202020204" pitchFamily="34" charset="0"/>
              </a:rPr>
              <a:t>Be flexible…</a:t>
            </a:r>
          </a:p>
          <a:p>
            <a:pPr marL="0" indent="0">
              <a:buNone/>
            </a:pPr>
            <a:endParaRPr lang="en-US" sz="6600" dirty="0">
              <a:latin typeface="Arial" panose="020B0604020202020204" pitchFamily="34" charset="0"/>
              <a:cs typeface="Arial" panose="020B0604020202020204" pitchFamily="34" charset="0"/>
            </a:endParaRPr>
          </a:p>
          <a:p>
            <a:pPr marL="0" indent="0">
              <a:buNone/>
            </a:pPr>
            <a:r>
              <a:rPr lang="en-US" sz="6600" dirty="0" smtClean="0">
                <a:latin typeface="Arial" panose="020B0604020202020204" pitchFamily="34" charset="0"/>
                <a:cs typeface="Arial" panose="020B0604020202020204" pitchFamily="34" charset="0"/>
              </a:rPr>
              <a:t>Innovate!</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783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can’t control a lot of what happens in our schools as a whole or </a:t>
            </a:r>
            <a:r>
              <a:rPr lang="en-US" dirty="0"/>
              <a:t> </a:t>
            </a:r>
            <a:r>
              <a:rPr lang="en-US" dirty="0" smtClean="0"/>
              <a:t>in our students’ lives, but we CAN control what WE can control…</a:t>
            </a:r>
            <a:endParaRPr lang="en-US" dirty="0"/>
          </a:p>
        </p:txBody>
      </p:sp>
      <p:sp>
        <p:nvSpPr>
          <p:cNvPr id="3" name="Content Placeholder 2"/>
          <p:cNvSpPr>
            <a:spLocks noGrp="1"/>
          </p:cNvSpPr>
          <p:nvPr>
            <p:ph idx="1"/>
          </p:nvPr>
        </p:nvSpPr>
        <p:spPr/>
        <p:txBody>
          <a:bodyPr>
            <a:normAutofit/>
          </a:bodyPr>
          <a:lstStyle/>
          <a:p>
            <a:pPr marL="0" indent="0">
              <a:buNone/>
            </a:pPr>
            <a:r>
              <a:rPr lang="en-US" sz="8000" dirty="0" smtClean="0"/>
              <a:t>How can we do it?</a:t>
            </a:r>
          </a:p>
          <a:p>
            <a:pPr marL="0" indent="0" algn="ctr">
              <a:buNone/>
            </a:pPr>
            <a:endParaRPr lang="en-US" sz="8000" dirty="0" smtClean="0"/>
          </a:p>
          <a:p>
            <a:pPr marL="0" indent="0" algn="ctr">
              <a:buNone/>
            </a:pPr>
            <a:r>
              <a:rPr lang="en-US" sz="8000" dirty="0" smtClean="0"/>
              <a:t>STANDARDIZE! </a:t>
            </a:r>
            <a:endParaRPr lang="en-US" sz="8000" dirty="0"/>
          </a:p>
        </p:txBody>
      </p:sp>
    </p:spTree>
    <p:extLst>
      <p:ext uri="{BB962C8B-B14F-4D97-AF65-F5344CB8AC3E}">
        <p14:creationId xmlns:p14="http://schemas.microsoft.com/office/powerpoint/2010/main" val="1546420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t>Why standardize?</a:t>
            </a:r>
            <a:endParaRPr lang="en-US" sz="8000" dirty="0"/>
          </a:p>
        </p:txBody>
      </p:sp>
      <p:sp>
        <p:nvSpPr>
          <p:cNvPr id="3" name="Content Placeholder 2"/>
          <p:cNvSpPr>
            <a:spLocks noGrp="1"/>
          </p:cNvSpPr>
          <p:nvPr>
            <p:ph idx="1"/>
          </p:nvPr>
        </p:nvSpPr>
        <p:spPr/>
        <p:txBody>
          <a:bodyPr>
            <a:normAutofit/>
          </a:bodyPr>
          <a:lstStyle/>
          <a:p>
            <a:pPr marL="0" indent="0" algn="ctr">
              <a:buNone/>
            </a:pPr>
            <a:r>
              <a:rPr lang="en-US" sz="5400" dirty="0" smtClean="0"/>
              <a:t>As we work to standardize systems for </a:t>
            </a:r>
            <a:r>
              <a:rPr lang="en-US" sz="5400" i="1" dirty="0" smtClean="0"/>
              <a:t>ourselves </a:t>
            </a:r>
            <a:r>
              <a:rPr lang="en-US" sz="5400" dirty="0" smtClean="0"/>
              <a:t>we are forced to be clear about the messages we are trying to convey.</a:t>
            </a:r>
            <a:endParaRPr lang="en-US" sz="5400" i="1" dirty="0"/>
          </a:p>
        </p:txBody>
      </p:sp>
    </p:spTree>
    <p:extLst>
      <p:ext uri="{BB962C8B-B14F-4D97-AF65-F5344CB8AC3E}">
        <p14:creationId xmlns:p14="http://schemas.microsoft.com/office/powerpoint/2010/main" val="3937657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t>Objectives</a:t>
            </a:r>
            <a:endParaRPr lang="en-US" sz="6000" b="1" dirty="0"/>
          </a:p>
        </p:txBody>
      </p:sp>
      <p:sp>
        <p:nvSpPr>
          <p:cNvPr id="3" name="Content Placeholder 2"/>
          <p:cNvSpPr>
            <a:spLocks noGrp="1"/>
          </p:cNvSpPr>
          <p:nvPr>
            <p:ph idx="1"/>
          </p:nvPr>
        </p:nvSpPr>
        <p:spPr/>
        <p:txBody>
          <a:bodyPr>
            <a:normAutofit/>
          </a:bodyPr>
          <a:lstStyle/>
          <a:p>
            <a:pPr marL="0" indent="0">
              <a:buNone/>
            </a:pPr>
            <a:r>
              <a:rPr lang="en-US" sz="2900" dirty="0" smtClean="0"/>
              <a:t>At the end of this session you will be able to begin:</a:t>
            </a:r>
          </a:p>
          <a:p>
            <a:pPr marL="0" indent="0">
              <a:buNone/>
            </a:pPr>
            <a:endParaRPr lang="en-US" dirty="0"/>
          </a:p>
          <a:p>
            <a:pPr marL="0" indent="0" algn="ctr">
              <a:buNone/>
            </a:pPr>
            <a:r>
              <a:rPr lang="en-US" dirty="0" smtClean="0"/>
              <a:t>planning appropriate and effective ways to communicate with students</a:t>
            </a:r>
          </a:p>
          <a:p>
            <a:pPr marL="0" indent="0">
              <a:buNone/>
            </a:pPr>
            <a:endParaRPr lang="en-US" dirty="0"/>
          </a:p>
          <a:p>
            <a:pPr marL="0" indent="0" algn="ctr">
              <a:buNone/>
            </a:pPr>
            <a:r>
              <a:rPr lang="en-US" dirty="0" smtClean="0"/>
              <a:t>setting up your classroom and yourself to communicate clearly with families</a:t>
            </a:r>
          </a:p>
          <a:p>
            <a:pPr marL="0" indent="0" algn="ctr">
              <a:buNone/>
            </a:pPr>
            <a:endParaRPr lang="en-US" dirty="0"/>
          </a:p>
          <a:p>
            <a:pPr marL="0" indent="0" algn="ctr">
              <a:buNone/>
            </a:pPr>
            <a:r>
              <a:rPr lang="en-US" dirty="0"/>
              <a:t>f</a:t>
            </a:r>
            <a:r>
              <a:rPr lang="en-US" dirty="0" smtClean="0"/>
              <a:t>inding, choosing and developing resources to share with administrators to help them understand what happens in ECE classrooms</a:t>
            </a:r>
            <a:endParaRPr lang="en-US" dirty="0"/>
          </a:p>
        </p:txBody>
      </p:sp>
    </p:spTree>
    <p:extLst>
      <p:ext uri="{BB962C8B-B14F-4D97-AF65-F5344CB8AC3E}">
        <p14:creationId xmlns:p14="http://schemas.microsoft.com/office/powerpoint/2010/main" val="2098679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36339"/>
            <a:ext cx="9144000" cy="1107996"/>
          </a:xfrm>
          <a:prstGeom prst="rect">
            <a:avLst/>
          </a:prstGeom>
        </p:spPr>
        <p:txBody>
          <a:bodyPr wrap="square">
            <a:spAutoFit/>
          </a:bodyPr>
          <a:lstStyle/>
          <a:p>
            <a:pPr algn="ctr"/>
            <a:r>
              <a:rPr lang="en-US" sz="6600" dirty="0" smtClean="0">
                <a:latin typeface="ArialMT"/>
              </a:rPr>
              <a:t>For  Students….</a:t>
            </a:r>
            <a:endParaRPr lang="en-US" sz="6600" dirty="0"/>
          </a:p>
        </p:txBody>
      </p:sp>
    </p:spTree>
    <p:extLst>
      <p:ext uri="{BB962C8B-B14F-4D97-AF65-F5344CB8AC3E}">
        <p14:creationId xmlns:p14="http://schemas.microsoft.com/office/powerpoint/2010/main" val="78088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smtClean="0">
                <a:latin typeface="Arial" panose="020B0604020202020204" pitchFamily="34" charset="0"/>
                <a:cs typeface="Arial" panose="020B0604020202020204" pitchFamily="34" charset="0"/>
              </a:rPr>
              <a:t>Use </a:t>
            </a:r>
            <a:r>
              <a:rPr lang="en-US" sz="3600" dirty="0">
                <a:latin typeface="Arial" panose="020B0604020202020204" pitchFamily="34" charset="0"/>
                <a:cs typeface="Arial" panose="020B0604020202020204" pitchFamily="34" charset="0"/>
              </a:rPr>
              <a:t>Visuals To Communicate Directions </a:t>
            </a: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To </a:t>
            </a:r>
            <a:r>
              <a:rPr lang="en-US" sz="3600" dirty="0">
                <a:latin typeface="Arial" panose="020B0604020202020204" pitchFamily="34" charset="0"/>
                <a:cs typeface="Arial" panose="020B0604020202020204" pitchFamily="34" charset="0"/>
              </a:rPr>
              <a:t>Students</a:t>
            </a:r>
          </a:p>
        </p:txBody>
      </p:sp>
      <p:sp>
        <p:nvSpPr>
          <p:cNvPr id="3" name="Content Placeholder 2"/>
          <p:cNvSpPr>
            <a:spLocks noGrp="1"/>
          </p:cNvSpPr>
          <p:nvPr>
            <p:ph idx="1"/>
          </p:nvPr>
        </p:nvSpPr>
        <p:spPr>
          <a:xfrm>
            <a:off x="0" y="1219200"/>
            <a:ext cx="9144000" cy="5410200"/>
          </a:xfrm>
        </p:spPr>
        <p:txBody>
          <a:bodyPr>
            <a:normAutofit/>
          </a:bodyPr>
          <a:lstStyle/>
          <a:p>
            <a:pPr marL="0" indent="0">
              <a:buNone/>
            </a:pPr>
            <a:endParaRPr lang="en-US" sz="1200" dirty="0" smtClean="0">
              <a:latin typeface="Arial" panose="020B0604020202020204" pitchFamily="34" charset="0"/>
              <a:cs typeface="Arial" panose="020B0604020202020204" pitchFamily="34" charset="0"/>
            </a:endParaRPr>
          </a:p>
          <a:p>
            <a:pPr marL="0" indent="0">
              <a:buNone/>
            </a:pPr>
            <a:r>
              <a:rPr lang="en-US" sz="4400" dirty="0" smtClean="0">
                <a:latin typeface="Arial" panose="020B0604020202020204" pitchFamily="34" charset="0"/>
                <a:cs typeface="Arial" panose="020B0604020202020204" pitchFamily="34" charset="0"/>
              </a:rPr>
              <a:t>Good directions:</a:t>
            </a:r>
          </a:p>
          <a:p>
            <a:pPr marL="0" indent="0">
              <a:buNone/>
            </a:pPr>
            <a:endParaRPr lang="en-US" sz="4400" dirty="0" smtClean="0">
              <a:latin typeface="Arial" panose="020B0604020202020204" pitchFamily="34" charset="0"/>
              <a:cs typeface="Arial" panose="020B0604020202020204" pitchFamily="34" charset="0"/>
            </a:endParaRPr>
          </a:p>
          <a:p>
            <a:pPr marL="0" indent="0">
              <a:buNone/>
            </a:pPr>
            <a:r>
              <a:rPr lang="en-US" sz="4400" dirty="0" smtClean="0">
                <a:latin typeface="Arial" panose="020B0604020202020204" pitchFamily="34" charset="0"/>
                <a:cs typeface="Arial" panose="020B0604020202020204" pitchFamily="34" charset="0"/>
              </a:rPr>
              <a:t>Are </a:t>
            </a:r>
            <a:r>
              <a:rPr lang="en-US" sz="4400" dirty="0">
                <a:latin typeface="Arial" panose="020B0604020202020204" pitchFamily="34" charset="0"/>
                <a:cs typeface="Arial" panose="020B0604020202020204" pitchFamily="34" charset="0"/>
              </a:rPr>
              <a:t>short and </a:t>
            </a:r>
            <a:r>
              <a:rPr lang="en-US" sz="4400" dirty="0" smtClean="0">
                <a:latin typeface="Arial" panose="020B0604020202020204" pitchFamily="34" charset="0"/>
                <a:cs typeface="Arial" panose="020B0604020202020204" pitchFamily="34" charset="0"/>
              </a:rPr>
              <a:t>concise</a:t>
            </a:r>
          </a:p>
          <a:p>
            <a:pPr marL="0" indent="0">
              <a:buNone/>
            </a:pPr>
            <a:endParaRPr lang="en-US" sz="4400" dirty="0" smtClean="0">
              <a:latin typeface="Arial" panose="020B0604020202020204" pitchFamily="34" charset="0"/>
              <a:cs typeface="Arial" panose="020B0604020202020204" pitchFamily="34" charset="0"/>
            </a:endParaRPr>
          </a:p>
          <a:p>
            <a:pPr marL="0" indent="0">
              <a:buNone/>
            </a:pPr>
            <a:r>
              <a:rPr lang="en-US" sz="4400" dirty="0" smtClean="0">
                <a:latin typeface="Arial" panose="020B0604020202020204" pitchFamily="34" charset="0"/>
                <a:cs typeface="Arial" panose="020B0604020202020204" pitchFamily="34" charset="0"/>
              </a:rPr>
              <a:t>Are </a:t>
            </a:r>
            <a:r>
              <a:rPr lang="en-US" sz="4400" dirty="0">
                <a:latin typeface="Arial" panose="020B0604020202020204" pitchFamily="34" charset="0"/>
                <a:cs typeface="Arial" panose="020B0604020202020204" pitchFamily="34" charset="0"/>
              </a:rPr>
              <a:t>easy to follow and </a:t>
            </a:r>
            <a:r>
              <a:rPr lang="en-US" sz="4400" dirty="0" smtClean="0">
                <a:latin typeface="Arial" panose="020B0604020202020204" pitchFamily="34" charset="0"/>
                <a:cs typeface="Arial" panose="020B0604020202020204" pitchFamily="34" charset="0"/>
              </a:rPr>
              <a:t>remember</a:t>
            </a:r>
          </a:p>
          <a:p>
            <a:pPr marL="0" indent="0">
              <a:buNone/>
            </a:pPr>
            <a:endParaRPr lang="en-US" sz="4400" dirty="0" smtClean="0">
              <a:latin typeface="Arial" panose="020B0604020202020204" pitchFamily="34" charset="0"/>
              <a:cs typeface="Arial" panose="020B0604020202020204" pitchFamily="34" charset="0"/>
            </a:endParaRPr>
          </a:p>
          <a:p>
            <a:pPr marL="0" indent="0">
              <a:buNone/>
            </a:pPr>
            <a:r>
              <a:rPr lang="en-US" sz="4400" dirty="0" smtClean="0">
                <a:latin typeface="Arial" panose="020B0604020202020204" pitchFamily="34" charset="0"/>
                <a:cs typeface="Arial" panose="020B0604020202020204" pitchFamily="34" charset="0"/>
              </a:rPr>
              <a:t>Clearly </a:t>
            </a:r>
            <a:r>
              <a:rPr lang="en-US" sz="4400" dirty="0">
                <a:latin typeface="Arial" panose="020B0604020202020204" pitchFamily="34" charset="0"/>
                <a:cs typeface="Arial" panose="020B0604020202020204" pitchFamily="34" charset="0"/>
              </a:rPr>
              <a:t>convey </a:t>
            </a:r>
            <a:r>
              <a:rPr lang="en-US" sz="4400" dirty="0" smtClean="0">
                <a:latin typeface="Arial" panose="020B0604020202020204" pitchFamily="34" charset="0"/>
                <a:cs typeface="Arial" panose="020B0604020202020204" pitchFamily="34" charset="0"/>
              </a:rPr>
              <a:t>expectations/goals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315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p:cTn id="2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Autofit/>
          </a:bodyPr>
          <a:lstStyle/>
          <a:p>
            <a:pPr algn="ctr"/>
            <a:r>
              <a:rPr lang="en-US" sz="4500" dirty="0" smtClean="0">
                <a:latin typeface="Arial" panose="020B0604020202020204" pitchFamily="34" charset="0"/>
                <a:cs typeface="Arial" panose="020B0604020202020204" pitchFamily="34" charset="0"/>
              </a:rPr>
              <a:t>Keep directions short &amp; concise…</a:t>
            </a:r>
            <a:endParaRPr lang="en-US" sz="45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066800"/>
            <a:ext cx="7886700" cy="4351338"/>
          </a:xfrm>
        </p:spPr>
        <p:txBody>
          <a:bodyPr/>
          <a:lstStyle/>
          <a:p>
            <a:pPr marL="0" indent="0" algn="ctr">
              <a:buNone/>
            </a:pPr>
            <a:r>
              <a:rPr lang="en-US" sz="4400" dirty="0">
                <a:latin typeface="Arial" panose="020B0604020202020204" pitchFamily="34" charset="0"/>
                <a:cs typeface="Arial" panose="020B0604020202020204" pitchFamily="34" charset="0"/>
              </a:rPr>
              <a:t>L</a:t>
            </a:r>
            <a:r>
              <a:rPr lang="en-US" sz="4400" dirty="0" smtClean="0">
                <a:latin typeface="Arial" panose="020B0604020202020204" pitchFamily="34" charset="0"/>
                <a:cs typeface="Arial" panose="020B0604020202020204" pitchFamily="34" charset="0"/>
              </a:rPr>
              <a:t>imit to steps </a:t>
            </a:r>
            <a:r>
              <a:rPr lang="en-US" sz="4400" dirty="0">
                <a:latin typeface="Arial" panose="020B0604020202020204" pitchFamily="34" charset="0"/>
                <a:cs typeface="Arial" panose="020B0604020202020204" pitchFamily="34" charset="0"/>
              </a:rPr>
              <a:t>to five </a:t>
            </a:r>
            <a:r>
              <a:rPr lang="en-US" sz="4400" dirty="0" smtClean="0">
                <a:latin typeface="Arial" panose="020B0604020202020204" pitchFamily="34" charset="0"/>
                <a:cs typeface="Arial" panose="020B0604020202020204" pitchFamily="34" charset="0"/>
              </a:rPr>
              <a:t>or fewer</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148709"/>
            <a:ext cx="3581400" cy="4785491"/>
          </a:xfrm>
          <a:prstGeom prst="rect">
            <a:avLst/>
          </a:prstGeom>
        </p:spPr>
      </p:pic>
    </p:spTree>
    <p:extLst>
      <p:ext uri="{BB962C8B-B14F-4D97-AF65-F5344CB8AC3E}">
        <p14:creationId xmlns:p14="http://schemas.microsoft.com/office/powerpoint/2010/main" val="442202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25563"/>
          </a:xfrm>
        </p:spPr>
        <p:txBody>
          <a:bodyPr>
            <a:normAutofit/>
          </a:bodyPr>
          <a:lstStyle/>
          <a:p>
            <a:pPr algn="ctr"/>
            <a:r>
              <a:rPr lang="en-US" sz="3600" b="1" dirty="0" smtClean="0"/>
              <a:t>Make them easy </a:t>
            </a:r>
            <a:r>
              <a:rPr lang="en-US" sz="3600" b="1" dirty="0"/>
              <a:t>to follow and </a:t>
            </a:r>
            <a:r>
              <a:rPr lang="en-US" sz="3600" b="1" dirty="0" smtClean="0"/>
              <a:t>remember…</a:t>
            </a:r>
            <a:endParaRPr lang="en-US" sz="3600" b="1" dirty="0"/>
          </a:p>
        </p:txBody>
      </p:sp>
      <p:sp>
        <p:nvSpPr>
          <p:cNvPr id="3" name="Content Placeholder 2"/>
          <p:cNvSpPr>
            <a:spLocks noGrp="1"/>
          </p:cNvSpPr>
          <p:nvPr>
            <p:ph idx="1"/>
          </p:nvPr>
        </p:nvSpPr>
        <p:spPr>
          <a:xfrm>
            <a:off x="0" y="685800"/>
            <a:ext cx="9144000" cy="4351338"/>
          </a:xfrm>
        </p:spPr>
        <p:txBody>
          <a:bodyPr/>
          <a:lstStyle/>
          <a:p>
            <a:pPr marL="0" indent="0" algn="ctr">
              <a:buNone/>
            </a:pPr>
            <a:r>
              <a:rPr lang="en-US" sz="3600" dirty="0" smtClean="0"/>
              <a:t>Use a combination of  familiar and novel steps </a:t>
            </a:r>
          </a:p>
          <a:p>
            <a:pPr marL="0" indent="0" algn="ctr">
              <a:buNone/>
            </a:pPr>
            <a:r>
              <a:rPr lang="en-US" sz="3200" dirty="0" smtClean="0"/>
              <a:t>(And here’s where we standardize!)</a:t>
            </a:r>
          </a:p>
          <a:p>
            <a:pPr marL="0" indent="0">
              <a:buNone/>
            </a:pPr>
            <a:r>
              <a:rPr lang="en-US" sz="2400" dirty="0"/>
              <a:t>Example: Writing a journal entry</a:t>
            </a:r>
          </a:p>
          <a:p>
            <a:pPr marL="0" indent="0">
              <a:buNone/>
            </a:pPr>
            <a:r>
              <a:rPr lang="en-US" dirty="0"/>
              <a:t>1. Write your name at the top of the page (same step as all writing activities)</a:t>
            </a:r>
          </a:p>
          <a:p>
            <a:pPr marL="0" indent="0">
              <a:buNone/>
            </a:pPr>
            <a:r>
              <a:rPr lang="en-US" dirty="0"/>
              <a:t>2. Decide on your topic and draw the picture (novel step 1 to end goal)</a:t>
            </a:r>
          </a:p>
          <a:p>
            <a:pPr marL="0" indent="0">
              <a:buNone/>
            </a:pPr>
            <a:r>
              <a:rPr lang="en-US" dirty="0"/>
              <a:t>3. Dictate or write words with teacher (novel step 2 to end goal)</a:t>
            </a:r>
          </a:p>
          <a:p>
            <a:pPr marL="0" indent="0">
              <a:buNone/>
            </a:pPr>
            <a:r>
              <a:rPr lang="en-US" dirty="0"/>
              <a:t>4. Put journal and writing materials away (same step as all activities)</a:t>
            </a:r>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795422"/>
            <a:ext cx="2514600" cy="3367378"/>
          </a:xfrm>
          <a:prstGeom prst="rect">
            <a:avLst/>
          </a:prstGeom>
        </p:spPr>
      </p:pic>
    </p:spTree>
    <p:extLst>
      <p:ext uri="{BB962C8B-B14F-4D97-AF65-F5344CB8AC3E}">
        <p14:creationId xmlns:p14="http://schemas.microsoft.com/office/powerpoint/2010/main" val="2530244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1890</TotalTime>
  <Words>1427</Words>
  <Application>Microsoft Macintosh PowerPoint</Application>
  <PresentationFormat>On-screen Show (4:3)</PresentationFormat>
  <Paragraphs>169</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Systems For Success:  Setting up for meaningful communication with children, families and administrators Heather M Duncan MEd South Shore Fine Arts Academy </vt:lpstr>
      <vt:lpstr>Think of 3 words that describe how you feel about communication in your classroom and/or school.</vt:lpstr>
      <vt:lpstr>We can’t control a lot of what happens in our schools as a whole or  in our students’ lives, but we CAN control what WE can control…</vt:lpstr>
      <vt:lpstr>Why standardize?</vt:lpstr>
      <vt:lpstr>Objectives</vt:lpstr>
      <vt:lpstr>PowerPoint Presentation</vt:lpstr>
      <vt:lpstr>Use Visuals To Communicate Directions  To Students</vt:lpstr>
      <vt:lpstr>Keep directions short &amp; concise…</vt:lpstr>
      <vt:lpstr>Make them easy to follow and remember…</vt:lpstr>
      <vt:lpstr>Clearly convey what goal must be met.</vt:lpstr>
      <vt:lpstr>So let’s talk…</vt:lpstr>
      <vt:lpstr>For Families…</vt:lpstr>
      <vt:lpstr>Set up your classroom… </vt:lpstr>
      <vt:lpstr>Find or create resources to distribute to parents…</vt:lpstr>
      <vt:lpstr>Plan opportunities to share. </vt:lpstr>
      <vt:lpstr>So let’s talk…</vt:lpstr>
      <vt:lpstr>PowerPoint Presentation</vt:lpstr>
      <vt:lpstr>Give them a “head’s up”…</vt:lpstr>
      <vt:lpstr>Make sure they understand what they see…</vt:lpstr>
      <vt:lpstr>Show them what they’re looking for.</vt:lpstr>
      <vt:lpstr>PowerPoint Presentation</vt:lpstr>
      <vt:lpstr>So let’s talk…</vt:lpstr>
      <vt:lpstr>Keep in mind…</vt:lpstr>
    </vt:vector>
  </TitlesOfParts>
  <Company>Chicago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New to CPS Ready to Learn</dc:title>
  <dc:creator>DSJobst</dc:creator>
  <cp:lastModifiedBy>Heather Duncan</cp:lastModifiedBy>
  <cp:revision>103</cp:revision>
  <dcterms:created xsi:type="dcterms:W3CDTF">2014-07-08T16:28:44Z</dcterms:created>
  <dcterms:modified xsi:type="dcterms:W3CDTF">2014-11-22T20:45:30Z</dcterms:modified>
</cp:coreProperties>
</file>