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2.jp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65" r:id="rId2"/>
    <p:sldId id="263" r:id="rId3"/>
    <p:sldId id="257" r:id="rId4"/>
    <p:sldId id="258" r:id="rId5"/>
    <p:sldId id="262" r:id="rId6"/>
    <p:sldId id="260" r:id="rId7"/>
    <p:sldId id="264" r:id="rId8"/>
    <p:sldId id="261" r:id="rId9"/>
    <p:sldId id="259"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3" d="100"/>
          <a:sy n="93" d="100"/>
        </p:scale>
        <p:origin x="-1544"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0FA48F-E5A4-8D40-9BDE-C811A87CEBE2}" type="datetimeFigureOut">
              <a:rPr lang="en-US" smtClean="0"/>
              <a:t>7/15/14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7AD761-05F1-2246-A553-060432014D5D}" type="slidenum">
              <a:rPr lang="en-US" smtClean="0"/>
              <a:t>‹#›</a:t>
            </a:fld>
            <a:endParaRPr lang="en-US"/>
          </a:p>
        </p:txBody>
      </p:sp>
    </p:spTree>
    <p:extLst>
      <p:ext uri="{BB962C8B-B14F-4D97-AF65-F5344CB8AC3E}">
        <p14:creationId xmlns:p14="http://schemas.microsoft.com/office/powerpoint/2010/main" val="90628493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smtClean="0"/>
              <a:t>Getting started/reaching out</a:t>
            </a:r>
          </a:p>
          <a:p>
            <a:pPr marL="0" indent="0">
              <a:buNone/>
            </a:pPr>
            <a:endParaRPr lang="en-US" sz="1200" dirty="0" smtClean="0">
              <a:effectLst/>
            </a:endParaRPr>
          </a:p>
          <a:p>
            <a:r>
              <a:rPr lang="en-US" sz="1200" dirty="0" smtClean="0"/>
              <a:t>Get people on board.  Start with your grade level team</a:t>
            </a:r>
            <a:r>
              <a:rPr lang="en-US" sz="1200" baseline="0" dirty="0" smtClean="0"/>
              <a:t> because that’s who you have access to.   </a:t>
            </a:r>
            <a:endParaRPr lang="en-US" sz="1200" dirty="0" smtClean="0"/>
          </a:p>
          <a:p>
            <a:r>
              <a:rPr lang="en-US" sz="1200" dirty="0" smtClean="0"/>
              <a:t>Brainstorm together and school wide.</a:t>
            </a:r>
            <a:r>
              <a:rPr lang="en-US" sz="1200" baseline="0" dirty="0" smtClean="0"/>
              <a:t>  Are you able to combine grade level meetings?  </a:t>
            </a:r>
            <a:endParaRPr lang="en-US" sz="1200" dirty="0" smtClean="0">
              <a:effectLst/>
            </a:endParaRPr>
          </a:p>
          <a:p>
            <a:r>
              <a:rPr lang="en-US" sz="1200" dirty="0" smtClean="0"/>
              <a:t>Make plans at start and end of year. When you have those mandatory meetings at the beginning and end of year, ask admin if you can use some of that time to align.</a:t>
            </a:r>
            <a:endParaRPr lang="en-US" sz="1200" dirty="0" smtClean="0">
              <a:effectLst/>
            </a:endParaRPr>
          </a:p>
          <a:p>
            <a:endParaRPr lang="en-US" dirty="0"/>
          </a:p>
        </p:txBody>
      </p:sp>
      <p:sp>
        <p:nvSpPr>
          <p:cNvPr id="4" name="Slide Number Placeholder 3"/>
          <p:cNvSpPr>
            <a:spLocks noGrp="1"/>
          </p:cNvSpPr>
          <p:nvPr>
            <p:ph type="sldNum" sz="quarter" idx="10"/>
          </p:nvPr>
        </p:nvSpPr>
        <p:spPr/>
        <p:txBody>
          <a:bodyPr/>
          <a:lstStyle/>
          <a:p>
            <a:fld id="{037AD761-05F1-2246-A553-060432014D5D}" type="slidenum">
              <a:rPr lang="en-US" smtClean="0"/>
              <a:t>4</a:t>
            </a:fld>
            <a:endParaRPr lang="en-US"/>
          </a:p>
        </p:txBody>
      </p:sp>
    </p:spTree>
    <p:extLst>
      <p:ext uri="{BB962C8B-B14F-4D97-AF65-F5344CB8AC3E}">
        <p14:creationId xmlns:p14="http://schemas.microsoft.com/office/powerpoint/2010/main" val="3542934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7AD761-05F1-2246-A553-060432014D5D}" type="slidenum">
              <a:rPr lang="en-US" smtClean="0"/>
              <a:t>6</a:t>
            </a:fld>
            <a:endParaRPr lang="en-US"/>
          </a:p>
        </p:txBody>
      </p:sp>
    </p:spTree>
    <p:extLst>
      <p:ext uri="{BB962C8B-B14F-4D97-AF65-F5344CB8AC3E}">
        <p14:creationId xmlns:p14="http://schemas.microsoft.com/office/powerpoint/2010/main" val="3210626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7AD761-05F1-2246-A553-060432014D5D}" type="slidenum">
              <a:rPr lang="en-US" smtClean="0"/>
              <a:t>7</a:t>
            </a:fld>
            <a:endParaRPr lang="en-US"/>
          </a:p>
        </p:txBody>
      </p:sp>
    </p:spTree>
    <p:extLst>
      <p:ext uri="{BB962C8B-B14F-4D97-AF65-F5344CB8AC3E}">
        <p14:creationId xmlns:p14="http://schemas.microsoft.com/office/powerpoint/2010/main" val="714452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4BD880-F96F-FC45-AE61-52F2D1F8A1A6}" type="datetimeFigureOut">
              <a:rPr lang="en-US" smtClean="0"/>
              <a:t>7/15/14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571D8A-972B-6B4A-B0B2-4668A712D6A0}" type="slidenum">
              <a:rPr lang="en-US" smtClean="0"/>
              <a:t>‹#›</a:t>
            </a:fld>
            <a:endParaRPr lang="en-US"/>
          </a:p>
        </p:txBody>
      </p:sp>
    </p:spTree>
    <p:extLst>
      <p:ext uri="{BB962C8B-B14F-4D97-AF65-F5344CB8AC3E}">
        <p14:creationId xmlns:p14="http://schemas.microsoft.com/office/powerpoint/2010/main" val="2889413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4BD880-F96F-FC45-AE61-52F2D1F8A1A6}" type="datetimeFigureOut">
              <a:rPr lang="en-US" smtClean="0"/>
              <a:t>7/15/14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571D8A-972B-6B4A-B0B2-4668A712D6A0}" type="slidenum">
              <a:rPr lang="en-US" smtClean="0"/>
              <a:t>‹#›</a:t>
            </a:fld>
            <a:endParaRPr lang="en-US"/>
          </a:p>
        </p:txBody>
      </p:sp>
    </p:spTree>
    <p:extLst>
      <p:ext uri="{BB962C8B-B14F-4D97-AF65-F5344CB8AC3E}">
        <p14:creationId xmlns:p14="http://schemas.microsoft.com/office/powerpoint/2010/main" val="214485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4BD880-F96F-FC45-AE61-52F2D1F8A1A6}" type="datetimeFigureOut">
              <a:rPr lang="en-US" smtClean="0"/>
              <a:t>7/15/14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571D8A-972B-6B4A-B0B2-4668A712D6A0}" type="slidenum">
              <a:rPr lang="en-US" smtClean="0"/>
              <a:t>‹#›</a:t>
            </a:fld>
            <a:endParaRPr lang="en-US"/>
          </a:p>
        </p:txBody>
      </p:sp>
    </p:spTree>
    <p:extLst>
      <p:ext uri="{BB962C8B-B14F-4D97-AF65-F5344CB8AC3E}">
        <p14:creationId xmlns:p14="http://schemas.microsoft.com/office/powerpoint/2010/main" val="3161648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4BD880-F96F-FC45-AE61-52F2D1F8A1A6}" type="datetimeFigureOut">
              <a:rPr lang="en-US" smtClean="0"/>
              <a:t>7/15/14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571D8A-972B-6B4A-B0B2-4668A712D6A0}" type="slidenum">
              <a:rPr lang="en-US" smtClean="0"/>
              <a:t>‹#›</a:t>
            </a:fld>
            <a:endParaRPr lang="en-US"/>
          </a:p>
        </p:txBody>
      </p:sp>
    </p:spTree>
    <p:extLst>
      <p:ext uri="{BB962C8B-B14F-4D97-AF65-F5344CB8AC3E}">
        <p14:creationId xmlns:p14="http://schemas.microsoft.com/office/powerpoint/2010/main" val="550284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4BD880-F96F-FC45-AE61-52F2D1F8A1A6}" type="datetimeFigureOut">
              <a:rPr lang="en-US" smtClean="0"/>
              <a:t>7/15/14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571D8A-972B-6B4A-B0B2-4668A712D6A0}" type="slidenum">
              <a:rPr lang="en-US" smtClean="0"/>
              <a:t>‹#›</a:t>
            </a:fld>
            <a:endParaRPr lang="en-US"/>
          </a:p>
        </p:txBody>
      </p:sp>
    </p:spTree>
    <p:extLst>
      <p:ext uri="{BB962C8B-B14F-4D97-AF65-F5344CB8AC3E}">
        <p14:creationId xmlns:p14="http://schemas.microsoft.com/office/powerpoint/2010/main" val="862951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4BD880-F96F-FC45-AE61-52F2D1F8A1A6}" type="datetimeFigureOut">
              <a:rPr lang="en-US" smtClean="0"/>
              <a:t>7/15/14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571D8A-972B-6B4A-B0B2-4668A712D6A0}" type="slidenum">
              <a:rPr lang="en-US" smtClean="0"/>
              <a:t>‹#›</a:t>
            </a:fld>
            <a:endParaRPr lang="en-US"/>
          </a:p>
        </p:txBody>
      </p:sp>
    </p:spTree>
    <p:extLst>
      <p:ext uri="{BB962C8B-B14F-4D97-AF65-F5344CB8AC3E}">
        <p14:creationId xmlns:p14="http://schemas.microsoft.com/office/powerpoint/2010/main" val="820065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4BD880-F96F-FC45-AE61-52F2D1F8A1A6}" type="datetimeFigureOut">
              <a:rPr lang="en-US" smtClean="0"/>
              <a:t>7/15/14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571D8A-972B-6B4A-B0B2-4668A712D6A0}" type="slidenum">
              <a:rPr lang="en-US" smtClean="0"/>
              <a:t>‹#›</a:t>
            </a:fld>
            <a:endParaRPr lang="en-US"/>
          </a:p>
        </p:txBody>
      </p:sp>
    </p:spTree>
    <p:extLst>
      <p:ext uri="{BB962C8B-B14F-4D97-AF65-F5344CB8AC3E}">
        <p14:creationId xmlns:p14="http://schemas.microsoft.com/office/powerpoint/2010/main" val="2306803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4BD880-F96F-FC45-AE61-52F2D1F8A1A6}" type="datetimeFigureOut">
              <a:rPr lang="en-US" smtClean="0"/>
              <a:t>7/15/14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571D8A-972B-6B4A-B0B2-4668A712D6A0}" type="slidenum">
              <a:rPr lang="en-US" smtClean="0"/>
              <a:t>‹#›</a:t>
            </a:fld>
            <a:endParaRPr lang="en-US"/>
          </a:p>
        </p:txBody>
      </p:sp>
    </p:spTree>
    <p:extLst>
      <p:ext uri="{BB962C8B-B14F-4D97-AF65-F5344CB8AC3E}">
        <p14:creationId xmlns:p14="http://schemas.microsoft.com/office/powerpoint/2010/main" val="1497062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4BD880-F96F-FC45-AE61-52F2D1F8A1A6}" type="datetimeFigureOut">
              <a:rPr lang="en-US" smtClean="0"/>
              <a:t>7/15/14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571D8A-972B-6B4A-B0B2-4668A712D6A0}" type="slidenum">
              <a:rPr lang="en-US" smtClean="0"/>
              <a:t>‹#›</a:t>
            </a:fld>
            <a:endParaRPr lang="en-US"/>
          </a:p>
        </p:txBody>
      </p:sp>
    </p:spTree>
    <p:extLst>
      <p:ext uri="{BB962C8B-B14F-4D97-AF65-F5344CB8AC3E}">
        <p14:creationId xmlns:p14="http://schemas.microsoft.com/office/powerpoint/2010/main" val="3539773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4BD880-F96F-FC45-AE61-52F2D1F8A1A6}" type="datetimeFigureOut">
              <a:rPr lang="en-US" smtClean="0"/>
              <a:t>7/15/14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571D8A-972B-6B4A-B0B2-4668A712D6A0}" type="slidenum">
              <a:rPr lang="en-US" smtClean="0"/>
              <a:t>‹#›</a:t>
            </a:fld>
            <a:endParaRPr lang="en-US"/>
          </a:p>
        </p:txBody>
      </p:sp>
    </p:spTree>
    <p:extLst>
      <p:ext uri="{BB962C8B-B14F-4D97-AF65-F5344CB8AC3E}">
        <p14:creationId xmlns:p14="http://schemas.microsoft.com/office/powerpoint/2010/main" val="2682990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4BD880-F96F-FC45-AE61-52F2D1F8A1A6}" type="datetimeFigureOut">
              <a:rPr lang="en-US" smtClean="0"/>
              <a:t>7/15/14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571D8A-972B-6B4A-B0B2-4668A712D6A0}" type="slidenum">
              <a:rPr lang="en-US" smtClean="0"/>
              <a:t>‹#›</a:t>
            </a:fld>
            <a:endParaRPr lang="en-US"/>
          </a:p>
        </p:txBody>
      </p:sp>
    </p:spTree>
    <p:extLst>
      <p:ext uri="{BB962C8B-B14F-4D97-AF65-F5344CB8AC3E}">
        <p14:creationId xmlns:p14="http://schemas.microsoft.com/office/powerpoint/2010/main" val="295426268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4BD880-F96F-FC45-AE61-52F2D1F8A1A6}" type="datetimeFigureOut">
              <a:rPr lang="en-US" smtClean="0"/>
              <a:t>7/15/14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571D8A-972B-6B4A-B0B2-4668A712D6A0}" type="slidenum">
              <a:rPr lang="en-US" smtClean="0"/>
              <a:t>‹#›</a:t>
            </a:fld>
            <a:endParaRPr lang="en-US"/>
          </a:p>
        </p:txBody>
      </p:sp>
    </p:spTree>
    <p:extLst>
      <p:ext uri="{BB962C8B-B14F-4D97-AF65-F5344CB8AC3E}">
        <p14:creationId xmlns:p14="http://schemas.microsoft.com/office/powerpoint/2010/main" val="773889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jp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ollaboration_2.jpg"/>
          <p:cNvPicPr>
            <a:picLocks noGrp="1" noChangeAspect="1"/>
          </p:cNvPicPr>
          <p:nvPr>
            <p:ph idx="1"/>
          </p:nvPr>
        </p:nvPicPr>
        <p:blipFill>
          <a:blip r:embed="rId2">
            <a:alphaModFix amt="56000"/>
            <a:extLst>
              <a:ext uri="{28A0092B-C50C-407E-A947-70E740481C1C}">
                <a14:useLocalDpi xmlns:a14="http://schemas.microsoft.com/office/drawing/2010/main" val="0"/>
              </a:ext>
            </a:extLst>
          </a:blip>
          <a:srcRect t="9534" b="9534"/>
          <a:stretch>
            <a:fillRect/>
          </a:stretch>
        </p:blipFill>
        <p:spPr>
          <a:xfrm>
            <a:off x="533132" y="122856"/>
            <a:ext cx="8085388" cy="4446652"/>
          </a:xfrm>
        </p:spPr>
      </p:pic>
      <p:sp>
        <p:nvSpPr>
          <p:cNvPr id="5" name="Rectangle 4"/>
          <p:cNvSpPr/>
          <p:nvPr/>
        </p:nvSpPr>
        <p:spPr>
          <a:xfrm>
            <a:off x="533132" y="4629006"/>
            <a:ext cx="8085388" cy="1938992"/>
          </a:xfrm>
          <a:prstGeom prst="rect">
            <a:avLst/>
          </a:prstGeom>
        </p:spPr>
        <p:txBody>
          <a:bodyPr wrap="square">
            <a:spAutoFit/>
          </a:bodyPr>
          <a:lstStyle/>
          <a:p>
            <a:pPr algn="ctr"/>
            <a:r>
              <a:rPr lang="en-US" sz="4000" dirty="0"/>
              <a:t>Collaborating For Success: </a:t>
            </a:r>
            <a:br>
              <a:rPr lang="en-US" sz="4000" dirty="0"/>
            </a:br>
            <a:r>
              <a:rPr lang="en-US" sz="4000" dirty="0"/>
              <a:t>Working across grade bands to move students AND teachers forward</a:t>
            </a:r>
          </a:p>
        </p:txBody>
      </p:sp>
      <p:sp>
        <p:nvSpPr>
          <p:cNvPr id="6" name="TextBox 5"/>
          <p:cNvSpPr txBox="1"/>
          <p:nvPr/>
        </p:nvSpPr>
        <p:spPr>
          <a:xfrm>
            <a:off x="6843317" y="156845"/>
            <a:ext cx="1775203" cy="1200329"/>
          </a:xfrm>
          <a:prstGeom prst="rect">
            <a:avLst/>
          </a:prstGeom>
          <a:noFill/>
        </p:spPr>
        <p:txBody>
          <a:bodyPr wrap="square" rtlCol="0">
            <a:spAutoFit/>
          </a:bodyPr>
          <a:lstStyle/>
          <a:p>
            <a:r>
              <a:rPr lang="en-US" dirty="0">
                <a:solidFill>
                  <a:schemeClr val="bg1"/>
                </a:solidFill>
              </a:rPr>
              <a:t>Heather Duncan</a:t>
            </a:r>
          </a:p>
          <a:p>
            <a:r>
              <a:rPr lang="en-US" dirty="0">
                <a:solidFill>
                  <a:schemeClr val="bg1"/>
                </a:solidFill>
              </a:rPr>
              <a:t>South Shore Fine Arts Academy</a:t>
            </a:r>
          </a:p>
          <a:p>
            <a:r>
              <a:rPr lang="en-US" dirty="0">
                <a:solidFill>
                  <a:schemeClr val="bg1"/>
                </a:solidFill>
              </a:rPr>
              <a:t>Pre K</a:t>
            </a:r>
            <a:endParaRPr lang="en-US" dirty="0">
              <a:solidFill>
                <a:schemeClr val="bg1"/>
              </a:solidFill>
            </a:endParaRPr>
          </a:p>
        </p:txBody>
      </p:sp>
    </p:spTree>
    <p:extLst>
      <p:ext uri="{BB962C8B-B14F-4D97-AF65-F5344CB8AC3E}">
        <p14:creationId xmlns:p14="http://schemas.microsoft.com/office/powerpoint/2010/main" val="175679481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iTunes U Access!</a:t>
            </a:r>
            <a:endParaRPr lang="en-US" dirty="0"/>
          </a:p>
        </p:txBody>
      </p:sp>
      <p:sp>
        <p:nvSpPr>
          <p:cNvPr id="3" name="Content Placeholder 2"/>
          <p:cNvSpPr>
            <a:spLocks noGrp="1"/>
          </p:cNvSpPr>
          <p:nvPr>
            <p:ph idx="1"/>
          </p:nvPr>
        </p:nvSpPr>
        <p:spPr/>
        <p:txBody>
          <a:bodyPr/>
          <a:lstStyle/>
          <a:p>
            <a:pPr marL="0" indent="0">
              <a:buNone/>
            </a:pPr>
            <a:r>
              <a:rPr lang="en-US" dirty="0" smtClean="0"/>
              <a:t>From your </a:t>
            </a:r>
            <a:r>
              <a:rPr lang="en-US" dirty="0" err="1" smtClean="0"/>
              <a:t>iDevice</a:t>
            </a:r>
            <a:r>
              <a:rPr lang="en-US" dirty="0" smtClean="0"/>
              <a:t>:</a:t>
            </a:r>
          </a:p>
          <a:p>
            <a:r>
              <a:rPr lang="en-US" dirty="0" smtClean="0"/>
              <a:t>Download the app from the app store. </a:t>
            </a:r>
          </a:p>
          <a:p>
            <a:pPr marL="0" indent="0">
              <a:buNone/>
            </a:pPr>
            <a:endParaRPr lang="en-US" dirty="0" smtClean="0"/>
          </a:p>
          <a:p>
            <a:r>
              <a:rPr lang="en-US" dirty="0" smtClean="0"/>
              <a:t>Click the + sign at the upper left and choose </a:t>
            </a:r>
          </a:p>
          <a:p>
            <a:pPr marL="0" indent="0">
              <a:buNone/>
            </a:pPr>
            <a:r>
              <a:rPr lang="en-US" dirty="0"/>
              <a:t>t</a:t>
            </a:r>
            <a:r>
              <a:rPr lang="en-US" dirty="0" smtClean="0"/>
              <a:t>he “Enroll in a Course” option.</a:t>
            </a:r>
          </a:p>
          <a:p>
            <a:pPr marL="0" indent="0">
              <a:buNone/>
            </a:pPr>
            <a:endParaRPr lang="en-US" dirty="0" smtClean="0"/>
          </a:p>
          <a:p>
            <a:r>
              <a:rPr lang="en-US" dirty="0" smtClean="0"/>
              <a:t>Enter the enroll code: DQZ</a:t>
            </a:r>
            <a:r>
              <a:rPr lang="en-US" dirty="0"/>
              <a:t>-MWL-PZ2</a:t>
            </a:r>
          </a:p>
        </p:txBody>
      </p:sp>
      <p:pic>
        <p:nvPicPr>
          <p:cNvPr id="4" name="Picture 3" descr="itunesu icon.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7429546" y="2057056"/>
            <a:ext cx="773123" cy="773123"/>
          </a:xfrm>
          <a:prstGeom prst="rect">
            <a:avLst/>
          </a:prstGeom>
        </p:spPr>
      </p:pic>
    </p:spTree>
    <p:extLst>
      <p:ext uri="{BB962C8B-B14F-4D97-AF65-F5344CB8AC3E}">
        <p14:creationId xmlns:p14="http://schemas.microsoft.com/office/powerpoint/2010/main" val="2105048467"/>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a:t>
            </a:r>
            <a:r>
              <a:rPr lang="en-US" dirty="0" smtClean="0"/>
              <a:t>should teachers collaborate?</a:t>
            </a:r>
            <a:endParaRPr lang="en-US" dirty="0"/>
          </a:p>
        </p:txBody>
      </p:sp>
      <p:sp>
        <p:nvSpPr>
          <p:cNvPr id="3" name="Content Placeholder 2"/>
          <p:cNvSpPr>
            <a:spLocks noGrp="1"/>
          </p:cNvSpPr>
          <p:nvPr>
            <p:ph idx="1"/>
          </p:nvPr>
        </p:nvSpPr>
        <p:spPr/>
        <p:txBody>
          <a:bodyPr/>
          <a:lstStyle/>
          <a:p>
            <a:pPr marL="0" indent="0">
              <a:buNone/>
            </a:pPr>
            <a:r>
              <a:rPr lang="en-US" dirty="0" smtClean="0"/>
              <a:t>Teachers need to work together to…</a:t>
            </a:r>
          </a:p>
          <a:p>
            <a:pPr marL="0" indent="0">
              <a:buNone/>
            </a:pPr>
            <a:endParaRPr lang="en-US" dirty="0"/>
          </a:p>
          <a:p>
            <a:r>
              <a:rPr lang="en-US" sz="4000" dirty="0" smtClean="0"/>
              <a:t>…align content…</a:t>
            </a:r>
          </a:p>
          <a:p>
            <a:r>
              <a:rPr lang="en-US" sz="4000" dirty="0" smtClean="0"/>
              <a:t>…build </a:t>
            </a:r>
            <a:r>
              <a:rPr lang="en-US" sz="4000" dirty="0"/>
              <a:t>your </a:t>
            </a:r>
            <a:r>
              <a:rPr lang="en-US" sz="4000" dirty="0" smtClean="0"/>
              <a:t>“professional responsibilities” profile…</a:t>
            </a:r>
          </a:p>
          <a:p>
            <a:r>
              <a:rPr lang="en-US" sz="4000" dirty="0" smtClean="0"/>
              <a:t>…keep the faith!</a:t>
            </a:r>
          </a:p>
          <a:p>
            <a:endParaRPr lang="en-US" dirty="0"/>
          </a:p>
        </p:txBody>
      </p:sp>
    </p:spTree>
    <p:extLst>
      <p:ext uri="{BB962C8B-B14F-4D97-AF65-F5344CB8AC3E}">
        <p14:creationId xmlns:p14="http://schemas.microsoft.com/office/powerpoint/2010/main" val="3500860915"/>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1" nodeType="click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heel(1)">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956" y="274638"/>
            <a:ext cx="8229600" cy="1143000"/>
          </a:xfrm>
        </p:spPr>
        <p:txBody>
          <a:bodyPr>
            <a:normAutofit fontScale="90000"/>
          </a:bodyPr>
          <a:lstStyle/>
          <a:p>
            <a:r>
              <a:rPr lang="en-US" dirty="0"/>
              <a:t>Collaborating</a:t>
            </a:r>
            <a:r>
              <a:rPr lang="en-US" i="1" dirty="0"/>
              <a:t> </a:t>
            </a:r>
            <a:r>
              <a:rPr lang="en-US" i="1" dirty="0" smtClean="0"/>
              <a:t>within </a:t>
            </a:r>
            <a:r>
              <a:rPr lang="en-US" i="1" dirty="0"/>
              <a:t>your school </a:t>
            </a:r>
            <a:r>
              <a:rPr lang="en-US" dirty="0" smtClean="0"/>
              <a:t>to </a:t>
            </a:r>
            <a:r>
              <a:rPr lang="en-US" dirty="0"/>
              <a:t>align content</a:t>
            </a:r>
          </a:p>
        </p:txBody>
      </p:sp>
      <p:sp>
        <p:nvSpPr>
          <p:cNvPr id="3" name="Content Placeholder 2"/>
          <p:cNvSpPr>
            <a:spLocks noGrp="1"/>
          </p:cNvSpPr>
          <p:nvPr>
            <p:ph idx="1"/>
          </p:nvPr>
        </p:nvSpPr>
        <p:spPr>
          <a:xfrm>
            <a:off x="457200" y="1890126"/>
            <a:ext cx="8229600" cy="4525963"/>
          </a:xfrm>
        </p:spPr>
        <p:txBody>
          <a:bodyPr>
            <a:normAutofit lnSpcReduction="10000"/>
          </a:bodyPr>
          <a:lstStyle/>
          <a:p>
            <a:pPr marL="0" indent="0">
              <a:buNone/>
            </a:pPr>
            <a:r>
              <a:rPr lang="en-US" sz="4000" dirty="0"/>
              <a:t>G</a:t>
            </a:r>
            <a:r>
              <a:rPr lang="en-US" sz="4000" dirty="0" smtClean="0"/>
              <a:t>etting </a:t>
            </a:r>
            <a:r>
              <a:rPr lang="en-US" sz="4000" dirty="0"/>
              <a:t>started/reaching </a:t>
            </a:r>
            <a:r>
              <a:rPr lang="en-US" sz="4000" dirty="0" smtClean="0"/>
              <a:t>out</a:t>
            </a:r>
          </a:p>
          <a:p>
            <a:pPr marL="0" indent="0">
              <a:buNone/>
            </a:pPr>
            <a:endParaRPr lang="en-US" sz="4000" dirty="0" smtClean="0">
              <a:effectLst/>
            </a:endParaRPr>
          </a:p>
          <a:p>
            <a:r>
              <a:rPr lang="en-US" sz="4000" dirty="0" smtClean="0"/>
              <a:t>Get people on </a:t>
            </a:r>
            <a:r>
              <a:rPr lang="en-US" sz="4000" dirty="0" smtClean="0"/>
              <a:t>board.  Start with your grade level team.</a:t>
            </a:r>
            <a:endParaRPr lang="en-US" sz="4000" dirty="0" smtClean="0"/>
          </a:p>
          <a:p>
            <a:r>
              <a:rPr lang="en-US" sz="4000" dirty="0"/>
              <a:t>B</a:t>
            </a:r>
            <a:r>
              <a:rPr lang="en-US" sz="4000" dirty="0" smtClean="0"/>
              <a:t>rainstorm </a:t>
            </a:r>
            <a:r>
              <a:rPr lang="en-US" sz="4000" dirty="0" smtClean="0"/>
              <a:t>together and school </a:t>
            </a:r>
            <a:r>
              <a:rPr lang="en-US" sz="4000" dirty="0" smtClean="0"/>
              <a:t>wide.  </a:t>
            </a:r>
            <a:endParaRPr lang="en-US" sz="4000" dirty="0" smtClean="0">
              <a:effectLst/>
            </a:endParaRPr>
          </a:p>
          <a:p>
            <a:r>
              <a:rPr lang="en-US" sz="4000" dirty="0" smtClean="0"/>
              <a:t>Make plans </a:t>
            </a:r>
            <a:r>
              <a:rPr lang="en-US" sz="4000" dirty="0"/>
              <a:t>at start and end of </a:t>
            </a:r>
            <a:r>
              <a:rPr lang="en-US" sz="4000" dirty="0" smtClean="0"/>
              <a:t>year.</a:t>
            </a:r>
            <a:endParaRPr lang="en-US" sz="4000" dirty="0" smtClean="0">
              <a:effectLst/>
            </a:endParaRPr>
          </a:p>
          <a:p>
            <a:pPr marL="0" indent="0">
              <a:buNone/>
            </a:pPr>
            <a:endParaRPr lang="en-US" dirty="0" smtClean="0"/>
          </a:p>
          <a:p>
            <a:endParaRPr lang="en-US" dirty="0"/>
          </a:p>
        </p:txBody>
      </p:sp>
    </p:spTree>
    <p:extLst>
      <p:ext uri="{BB962C8B-B14F-4D97-AF65-F5344CB8AC3E}">
        <p14:creationId xmlns:p14="http://schemas.microsoft.com/office/powerpoint/2010/main" val="1556725409"/>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heel(1)">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“Try it!” Time: </a:t>
            </a:r>
            <a:br>
              <a:rPr lang="en-US" dirty="0" smtClean="0"/>
            </a:br>
            <a:r>
              <a:rPr lang="en-US" dirty="0" smtClean="0"/>
              <a:t>20 Minute Collaboration</a:t>
            </a:r>
            <a:endParaRPr lang="en-US" dirty="0"/>
          </a:p>
        </p:txBody>
      </p:sp>
      <p:sp>
        <p:nvSpPr>
          <p:cNvPr id="3" name="Content Placeholder 2"/>
          <p:cNvSpPr>
            <a:spLocks noGrp="1"/>
          </p:cNvSpPr>
          <p:nvPr>
            <p:ph idx="1"/>
          </p:nvPr>
        </p:nvSpPr>
        <p:spPr>
          <a:xfrm>
            <a:off x="193268" y="1600200"/>
            <a:ext cx="8766092" cy="4902302"/>
          </a:xfrm>
        </p:spPr>
        <p:txBody>
          <a:bodyPr>
            <a:normAutofit fontScale="92500" lnSpcReduction="10000"/>
          </a:bodyPr>
          <a:lstStyle/>
          <a:p>
            <a:r>
              <a:rPr lang="en-US" dirty="0" smtClean="0"/>
              <a:t>Brainstorm! Make </a:t>
            </a:r>
            <a:r>
              <a:rPr lang="en-US" dirty="0"/>
              <a:t>a list of the 5 most important things you want a student to know when entering your </a:t>
            </a:r>
            <a:r>
              <a:rPr lang="en-US" dirty="0" smtClean="0"/>
              <a:t>classroom…(2 minutes)</a:t>
            </a:r>
          </a:p>
          <a:p>
            <a:r>
              <a:rPr lang="en-US" dirty="0"/>
              <a:t>Choose ONE of these as </a:t>
            </a:r>
            <a:r>
              <a:rPr lang="en-US" b="1" i="1" u="sng" dirty="0"/>
              <a:t>the</a:t>
            </a:r>
            <a:r>
              <a:rPr lang="en-US" dirty="0"/>
              <a:t> most important thing for a student entering your classroom to </a:t>
            </a:r>
            <a:r>
              <a:rPr lang="en-US" dirty="0" smtClean="0"/>
              <a:t>know…(1 minute)</a:t>
            </a:r>
            <a:endParaRPr lang="en-US" dirty="0" smtClean="0">
              <a:effectLst/>
            </a:endParaRPr>
          </a:p>
          <a:p>
            <a:r>
              <a:rPr lang="en-US" dirty="0" smtClean="0"/>
              <a:t>Share!</a:t>
            </a:r>
          </a:p>
          <a:p>
            <a:r>
              <a:rPr lang="en-US" dirty="0"/>
              <a:t>Outline an activity or lesson that will teach the skill you listed in Step </a:t>
            </a:r>
            <a:r>
              <a:rPr lang="en-US" dirty="0" smtClean="0"/>
              <a:t>2 (5 minutes)</a:t>
            </a:r>
          </a:p>
          <a:p>
            <a:r>
              <a:rPr lang="en-US" dirty="0" smtClean="0"/>
              <a:t>Share again! (5 minutes)</a:t>
            </a:r>
            <a:endParaRPr lang="en-US" dirty="0"/>
          </a:p>
        </p:txBody>
      </p:sp>
    </p:spTree>
    <p:extLst>
      <p:ext uri="{BB962C8B-B14F-4D97-AF65-F5344CB8AC3E}">
        <p14:creationId xmlns:p14="http://schemas.microsoft.com/office/powerpoint/2010/main" val="122266397"/>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9" presetClass="entr" presetSubtype="0" decel="10000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9" presetClass="entr" presetSubtype="0" decel="100000"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1"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2" dur="5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33" dur="500"/>
                                        <p:tgtEl>
                                          <p:spTgt spid="3">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9" presetClass="entr" presetSubtype="0" decel="100000" fill="hold"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p:cTn id="3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0" dur="500" fill="hold"/>
                                        <p:tgtEl>
                                          <p:spTgt spid="3">
                                            <p:txEl>
                                              <p:pRg st="3" end="3"/>
                                            </p:txEl>
                                          </p:spTgt>
                                        </p:tgtEl>
                                        <p:attrNameLst>
                                          <p:attrName>style.rotation</p:attrName>
                                        </p:attrNameLst>
                                      </p:cBhvr>
                                      <p:tavLst>
                                        <p:tav tm="0">
                                          <p:val>
                                            <p:fltVal val="360"/>
                                          </p:val>
                                        </p:tav>
                                        <p:tav tm="100000">
                                          <p:val>
                                            <p:fltVal val="0"/>
                                          </p:val>
                                        </p:tav>
                                      </p:tavLst>
                                    </p:anim>
                                    <p:animEffect transition="in" filter="fade">
                                      <p:cBhvr>
                                        <p:cTn id="41" dur="500"/>
                                        <p:tgtEl>
                                          <p:spTgt spid="3">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49" presetClass="entr" presetSubtype="0" decel="100000" fill="hold" nodeType="clickEffect">
                                  <p:stCondLst>
                                    <p:cond delay="0"/>
                                  </p:stCondLst>
                                  <p:childTnLst>
                                    <p:set>
                                      <p:cBhvr>
                                        <p:cTn id="45" dur="1" fill="hold">
                                          <p:stCondLst>
                                            <p:cond delay="0"/>
                                          </p:stCondLst>
                                        </p:cTn>
                                        <p:tgtEl>
                                          <p:spTgt spid="3">
                                            <p:txEl>
                                              <p:pRg st="4" end="4"/>
                                            </p:txEl>
                                          </p:spTgt>
                                        </p:tgtEl>
                                        <p:attrNameLst>
                                          <p:attrName>style.visibility</p:attrName>
                                        </p:attrNameLst>
                                      </p:cBhvr>
                                      <p:to>
                                        <p:strVal val="visible"/>
                                      </p:to>
                                    </p:set>
                                    <p:anim calcmode="lin" valueType="num">
                                      <p:cBhvr>
                                        <p:cTn id="46"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7" dur="5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8" dur="500" fill="hold"/>
                                        <p:tgtEl>
                                          <p:spTgt spid="3">
                                            <p:txEl>
                                              <p:pRg st="4" end="4"/>
                                            </p:txEl>
                                          </p:spTgt>
                                        </p:tgtEl>
                                        <p:attrNameLst>
                                          <p:attrName>style.rotation</p:attrName>
                                        </p:attrNameLst>
                                      </p:cBhvr>
                                      <p:tavLst>
                                        <p:tav tm="0">
                                          <p:val>
                                            <p:fltVal val="360"/>
                                          </p:val>
                                        </p:tav>
                                        <p:tav tm="100000">
                                          <p:val>
                                            <p:fltVal val="0"/>
                                          </p:val>
                                        </p:tav>
                                      </p:tavLst>
                                    </p:anim>
                                    <p:animEffect transition="in" filter="fade">
                                      <p:cBhvr>
                                        <p:cTn id="4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Collaborating outside of your </a:t>
            </a:r>
            <a:r>
              <a:rPr lang="en-US" dirty="0" smtClean="0"/>
              <a:t>school to build </a:t>
            </a:r>
            <a:r>
              <a:rPr lang="en-US" dirty="0"/>
              <a:t>your professional responsibilities profile</a:t>
            </a:r>
          </a:p>
        </p:txBody>
      </p:sp>
      <p:sp>
        <p:nvSpPr>
          <p:cNvPr id="3" name="Content Placeholder 2"/>
          <p:cNvSpPr>
            <a:spLocks noGrp="1"/>
          </p:cNvSpPr>
          <p:nvPr>
            <p:ph idx="1"/>
          </p:nvPr>
        </p:nvSpPr>
        <p:spPr>
          <a:xfrm>
            <a:off x="457200" y="2207664"/>
            <a:ext cx="8229600" cy="4525963"/>
          </a:xfrm>
        </p:spPr>
        <p:txBody>
          <a:bodyPr>
            <a:normAutofit/>
          </a:bodyPr>
          <a:lstStyle/>
          <a:p>
            <a:r>
              <a:rPr lang="en-US" dirty="0"/>
              <a:t>F</a:t>
            </a:r>
            <a:r>
              <a:rPr lang="en-US" dirty="0" smtClean="0"/>
              <a:t>ind </a:t>
            </a:r>
            <a:r>
              <a:rPr lang="en-US" dirty="0"/>
              <a:t>collaborators </a:t>
            </a:r>
            <a:r>
              <a:rPr lang="en-US" dirty="0" smtClean="0"/>
              <a:t>(Use CPS Weekly Alerts!)</a:t>
            </a:r>
            <a:endParaRPr lang="en-US" dirty="0" smtClean="0">
              <a:effectLst/>
            </a:endParaRPr>
          </a:p>
          <a:p>
            <a:endParaRPr lang="en-US" dirty="0" smtClean="0"/>
          </a:p>
          <a:p>
            <a:r>
              <a:rPr lang="en-US" dirty="0"/>
              <a:t>W</a:t>
            </a:r>
            <a:r>
              <a:rPr lang="en-US" dirty="0" smtClean="0"/>
              <a:t>ork </a:t>
            </a:r>
            <a:r>
              <a:rPr lang="en-US" dirty="0"/>
              <a:t>with your grade </a:t>
            </a:r>
            <a:r>
              <a:rPr lang="en-US" dirty="0" smtClean="0"/>
              <a:t>(Grade level </a:t>
            </a:r>
            <a:r>
              <a:rPr lang="en-US" dirty="0" smtClean="0"/>
              <a:t>PD through CPS University</a:t>
            </a:r>
            <a:r>
              <a:rPr lang="en-US" dirty="0" smtClean="0"/>
              <a:t>)</a:t>
            </a:r>
            <a:endParaRPr lang="en-US" dirty="0" smtClean="0">
              <a:effectLst/>
            </a:endParaRPr>
          </a:p>
          <a:p>
            <a:endParaRPr lang="en-US" dirty="0" smtClean="0"/>
          </a:p>
          <a:p>
            <a:r>
              <a:rPr lang="en-US" dirty="0"/>
              <a:t>W</a:t>
            </a:r>
            <a:r>
              <a:rPr lang="en-US" dirty="0" smtClean="0"/>
              <a:t>ork </a:t>
            </a:r>
            <a:r>
              <a:rPr lang="en-US" dirty="0"/>
              <a:t>with </a:t>
            </a:r>
            <a:r>
              <a:rPr lang="en-US" dirty="0" smtClean="0"/>
              <a:t>everyone</a:t>
            </a:r>
            <a:r>
              <a:rPr lang="en-US" dirty="0" smtClean="0"/>
              <a:t> (</a:t>
            </a:r>
            <a:r>
              <a:rPr lang="en-US" dirty="0" smtClean="0"/>
              <a:t>Try a new, all grade level topic.  For Summer 2014, check out </a:t>
            </a:r>
            <a:r>
              <a:rPr lang="en-US" dirty="0" err="1" smtClean="0"/>
              <a:t>Googlepalooza</a:t>
            </a:r>
            <a:r>
              <a:rPr lang="en-US" dirty="0" smtClean="0"/>
              <a:t>! </a:t>
            </a:r>
            <a:r>
              <a:rPr lang="en-US" dirty="0" smtClean="0"/>
              <a:t>)</a:t>
            </a:r>
            <a:endParaRPr lang="en-US" dirty="0" smtClean="0">
              <a:effectLst/>
            </a:endParaRPr>
          </a:p>
        </p:txBody>
      </p:sp>
    </p:spTree>
    <p:extLst>
      <p:ext uri="{BB962C8B-B14F-4D97-AF65-F5344CB8AC3E}">
        <p14:creationId xmlns:p14="http://schemas.microsoft.com/office/powerpoint/2010/main" val="3914563007"/>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childTnLst>
                    </p:cTn>
                  </p:par>
                  <p:par>
                    <p:cTn id="9" fill="hold">
                      <p:stCondLst>
                        <p:cond delay="indefinite"/>
                      </p:stCondLst>
                      <p:childTnLst>
                        <p:par>
                          <p:cTn id="10" fill="hold">
                            <p:stCondLst>
                              <p:cond delay="0"/>
                            </p:stCondLst>
                            <p:childTnLst>
                              <p:par>
                                <p:cTn id="11" presetID="49" presetClass="entr" presetSubtype="0" decel="10000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9" presetClass="entr" presetSubtype="0" decel="10000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3" dur="5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9" presetClass="entr" presetSubtype="0" decel="10000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1" dur="500" fill="hold"/>
                                        <p:tgtEl>
                                          <p:spTgt spid="3">
                                            <p:txEl>
                                              <p:pRg st="4" end="4"/>
                                            </p:txEl>
                                          </p:spTgt>
                                        </p:tgtEl>
                                        <p:attrNameLst>
                                          <p:attrName>style.rotation</p:attrName>
                                        </p:attrNameLst>
                                      </p:cBhvr>
                                      <p:tavLst>
                                        <p:tav tm="0">
                                          <p:val>
                                            <p:fltVal val="360"/>
                                          </p:val>
                                        </p:tav>
                                        <p:tav tm="100000">
                                          <p:val>
                                            <p:fltVal val="0"/>
                                          </p:val>
                                        </p:tav>
                                      </p:tavLst>
                                    </p:anim>
                                    <p:animEffect transition="in" filter="fade">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Screen Shot 2014-07-15 at 10.23.35 PM.png"/>
          <p:cNvPicPr>
            <a:picLocks noGrp="1" noChangeAspect="1"/>
          </p:cNvPicPr>
          <p:nvPr>
            <p:ph idx="1"/>
          </p:nvPr>
        </p:nvPicPr>
        <p:blipFill>
          <a:blip r:embed="rId3">
            <a:extLst>
              <a:ext uri="{28A0092B-C50C-407E-A947-70E740481C1C}">
                <a14:useLocalDpi xmlns:a14="http://schemas.microsoft.com/office/drawing/2010/main" val="0"/>
              </a:ext>
            </a:extLst>
          </a:blip>
          <a:srcRect l="-67020" r="-67020"/>
          <a:stretch>
            <a:fillRect/>
          </a:stretch>
        </p:blipFill>
        <p:spPr>
          <a:xfrm>
            <a:off x="-3455077" y="104030"/>
            <a:ext cx="12175011" cy="6695787"/>
          </a:xfrm>
        </p:spPr>
      </p:pic>
      <p:sp>
        <p:nvSpPr>
          <p:cNvPr id="7" name="TextBox 6"/>
          <p:cNvSpPr txBox="1"/>
          <p:nvPr/>
        </p:nvSpPr>
        <p:spPr>
          <a:xfrm>
            <a:off x="5390444" y="493888"/>
            <a:ext cx="3471333" cy="2677656"/>
          </a:xfrm>
          <a:prstGeom prst="rect">
            <a:avLst/>
          </a:prstGeom>
          <a:noFill/>
        </p:spPr>
        <p:txBody>
          <a:bodyPr wrap="square" rtlCol="0">
            <a:spAutoFit/>
          </a:bodyPr>
          <a:lstStyle/>
          <a:p>
            <a:r>
              <a:rPr lang="en-US" sz="2400" dirty="0" smtClean="0"/>
              <a:t>Collaboration is an excellent way to work toward “Distinguished” ratings in Domains 1 &amp; 2, the “behind the scenes” Domains of The CPS Framework for Teaching!</a:t>
            </a:r>
            <a:endParaRPr lang="en-US" sz="2400" dirty="0"/>
          </a:p>
        </p:txBody>
      </p:sp>
      <p:pic>
        <p:nvPicPr>
          <p:cNvPr id="8" name="Picture 7" descr="Collaboration2.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21111" y="3239623"/>
            <a:ext cx="3922889" cy="2425787"/>
          </a:xfrm>
          <a:prstGeom prst="rect">
            <a:avLst/>
          </a:prstGeom>
        </p:spPr>
      </p:pic>
    </p:spTree>
    <p:extLst>
      <p:ext uri="{BB962C8B-B14F-4D97-AF65-F5344CB8AC3E}">
        <p14:creationId xmlns:p14="http://schemas.microsoft.com/office/powerpoint/2010/main" val="20893943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2000" fill="hold"/>
                                        <p:tgtEl>
                                          <p:spTgt spid="6"/>
                                        </p:tgtEl>
                                        <p:attrNameLst>
                                          <p:attrName>ppt_w</p:attrName>
                                        </p:attrNameLst>
                                      </p:cBhvr>
                                      <p:tavLst>
                                        <p:tav tm="0">
                                          <p:val>
                                            <p:strVal val="#ppt_w*0.70"/>
                                          </p:val>
                                        </p:tav>
                                        <p:tav tm="100000">
                                          <p:val>
                                            <p:strVal val="#ppt_w"/>
                                          </p:val>
                                        </p:tav>
                                      </p:tavLst>
                                    </p:anim>
                                    <p:anim calcmode="lin" valueType="num">
                                      <p:cBhvr>
                                        <p:cTn id="8" dur="2000" fill="hold"/>
                                        <p:tgtEl>
                                          <p:spTgt spid="6"/>
                                        </p:tgtEl>
                                        <p:attrNameLst>
                                          <p:attrName>ppt_h</p:attrName>
                                        </p:attrNameLst>
                                      </p:cBhvr>
                                      <p:tavLst>
                                        <p:tav tm="0">
                                          <p:val>
                                            <p:strVal val="#ppt_h"/>
                                          </p:val>
                                        </p:tav>
                                        <p:tav tm="100000">
                                          <p:val>
                                            <p:strVal val="#ppt_h"/>
                                          </p:val>
                                        </p:tav>
                                      </p:tavLst>
                                    </p:anim>
                                    <p:animEffect transition="in" filter="fade">
                                      <p:cBhvr>
                                        <p:cTn id="9" dur="20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1000" fill="hold"/>
                                        <p:tgtEl>
                                          <p:spTgt spid="7"/>
                                        </p:tgtEl>
                                        <p:attrNameLst>
                                          <p:attrName>ppt_w</p:attrName>
                                        </p:attrNameLst>
                                      </p:cBhvr>
                                      <p:tavLst>
                                        <p:tav tm="0">
                                          <p:val>
                                            <p:strVal val="#ppt_w*0.70"/>
                                          </p:val>
                                        </p:tav>
                                        <p:tav tm="100000">
                                          <p:val>
                                            <p:strVal val="#ppt_w"/>
                                          </p:val>
                                        </p:tav>
                                      </p:tavLst>
                                    </p:anim>
                                    <p:anim calcmode="lin" valueType="num">
                                      <p:cBhvr>
                                        <p:cTn id="15" dur="1000" fill="hold"/>
                                        <p:tgtEl>
                                          <p:spTgt spid="7"/>
                                        </p:tgtEl>
                                        <p:attrNameLst>
                                          <p:attrName>ppt_h</p:attrName>
                                        </p:attrNameLst>
                                      </p:cBhvr>
                                      <p:tavLst>
                                        <p:tav tm="0">
                                          <p:val>
                                            <p:strVal val="#ppt_h"/>
                                          </p:val>
                                        </p:tav>
                                        <p:tav tm="100000">
                                          <p:val>
                                            <p:strVal val="#ppt_h"/>
                                          </p:val>
                                        </p:tav>
                                      </p:tavLst>
                                    </p:anim>
                                    <p:animEffect transition="in" filter="fade">
                                      <p:cBhvr>
                                        <p:cTn id="16" dur="10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1000" fill="hold"/>
                                        <p:tgtEl>
                                          <p:spTgt spid="8"/>
                                        </p:tgtEl>
                                        <p:attrNameLst>
                                          <p:attrName>ppt_w</p:attrName>
                                        </p:attrNameLst>
                                      </p:cBhvr>
                                      <p:tavLst>
                                        <p:tav tm="0">
                                          <p:val>
                                            <p:strVal val="#ppt_w*0.70"/>
                                          </p:val>
                                        </p:tav>
                                        <p:tav tm="100000">
                                          <p:val>
                                            <p:strVal val="#ppt_w"/>
                                          </p:val>
                                        </p:tav>
                                      </p:tavLst>
                                    </p:anim>
                                    <p:anim calcmode="lin" valueType="num">
                                      <p:cBhvr>
                                        <p:cTn id="22" dur="1000" fill="hold"/>
                                        <p:tgtEl>
                                          <p:spTgt spid="8"/>
                                        </p:tgtEl>
                                        <p:attrNameLst>
                                          <p:attrName>ppt_h</p:attrName>
                                        </p:attrNameLst>
                                      </p:cBhvr>
                                      <p:tavLst>
                                        <p:tav tm="0">
                                          <p:val>
                                            <p:strVal val="#ppt_h"/>
                                          </p:val>
                                        </p:tav>
                                        <p:tav tm="100000">
                                          <p:val>
                                            <p:strVal val="#ppt_h"/>
                                          </p:val>
                                        </p:tav>
                                      </p:tavLst>
                                    </p:anim>
                                    <p:animEffect transition="in" filter="fade">
                                      <p:cBhvr>
                                        <p:cTn id="2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"Try it" time</a:t>
            </a:r>
            <a:r>
              <a:rPr lang="en-US" dirty="0" smtClean="0"/>
              <a:t>!</a:t>
            </a:r>
            <a:r>
              <a:rPr lang="en-US" dirty="0" smtClean="0"/>
              <a:t/>
            </a:r>
            <a:br>
              <a:rPr lang="en-US" dirty="0" smtClean="0"/>
            </a:br>
            <a:r>
              <a:rPr lang="en-US" dirty="0" smtClean="0"/>
              <a:t>10 minute planning</a:t>
            </a:r>
            <a:endParaRPr lang="en-US" dirty="0"/>
          </a:p>
        </p:txBody>
      </p:sp>
      <p:sp>
        <p:nvSpPr>
          <p:cNvPr id="3" name="Content Placeholder 2"/>
          <p:cNvSpPr>
            <a:spLocks noGrp="1"/>
          </p:cNvSpPr>
          <p:nvPr>
            <p:ph idx="1"/>
          </p:nvPr>
        </p:nvSpPr>
        <p:spPr/>
        <p:txBody>
          <a:bodyPr>
            <a:normAutofit lnSpcReduction="10000"/>
          </a:bodyPr>
          <a:lstStyle/>
          <a:p>
            <a:r>
              <a:rPr lang="en-US" dirty="0" smtClean="0"/>
              <a:t>Find and share </a:t>
            </a:r>
            <a:r>
              <a:rPr lang="en-US" dirty="0" smtClean="0"/>
              <a:t>3 opportunities </a:t>
            </a:r>
            <a:r>
              <a:rPr lang="en-US" dirty="0" smtClean="0"/>
              <a:t>you have tried, know about and/or want to try</a:t>
            </a:r>
            <a:r>
              <a:rPr lang="en-US" dirty="0" smtClean="0"/>
              <a:t>…(5 minutes)</a:t>
            </a:r>
            <a:endParaRPr lang="en-US" dirty="0" smtClean="0"/>
          </a:p>
          <a:p>
            <a:pPr marL="0" indent="0">
              <a:buNone/>
            </a:pPr>
            <a:endParaRPr lang="en-US" dirty="0" smtClean="0"/>
          </a:p>
          <a:p>
            <a:r>
              <a:rPr lang="en-US" dirty="0" smtClean="0"/>
              <a:t>…make a calendar of application due dates</a:t>
            </a:r>
            <a:r>
              <a:rPr lang="en-US" dirty="0" smtClean="0"/>
              <a:t>…</a:t>
            </a:r>
          </a:p>
          <a:p>
            <a:pPr marL="0" indent="0">
              <a:buNone/>
            </a:pPr>
            <a:r>
              <a:rPr lang="en-US" dirty="0"/>
              <a:t> </a:t>
            </a:r>
            <a:r>
              <a:rPr lang="en-US" dirty="0" smtClean="0"/>
              <a:t>   </a:t>
            </a:r>
            <a:r>
              <a:rPr lang="en-US" dirty="0" smtClean="0"/>
              <a:t>(4 minutes) </a:t>
            </a:r>
            <a:endParaRPr lang="en-US" dirty="0" smtClean="0"/>
          </a:p>
          <a:p>
            <a:pPr marL="0" indent="0">
              <a:buNone/>
            </a:pPr>
            <a:endParaRPr lang="en-US" dirty="0" smtClean="0"/>
          </a:p>
          <a:p>
            <a:r>
              <a:rPr lang="en-US" dirty="0" smtClean="0"/>
              <a:t>…choose 1-2 to commit to right now</a:t>
            </a:r>
            <a:r>
              <a:rPr lang="en-US" dirty="0" smtClean="0"/>
              <a:t>! </a:t>
            </a:r>
          </a:p>
          <a:p>
            <a:pPr marL="0" indent="0">
              <a:buNone/>
            </a:pPr>
            <a:r>
              <a:rPr lang="en-US" dirty="0"/>
              <a:t> </a:t>
            </a:r>
            <a:r>
              <a:rPr lang="en-US" dirty="0" smtClean="0"/>
              <a:t>   (1 minute)</a:t>
            </a:r>
            <a:endParaRPr lang="en-US" dirty="0" smtClean="0"/>
          </a:p>
          <a:p>
            <a:pPr marL="0" indent="0">
              <a:buNone/>
            </a:pPr>
            <a:endParaRPr lang="en-US" dirty="0"/>
          </a:p>
        </p:txBody>
      </p:sp>
    </p:spTree>
    <p:extLst>
      <p:ext uri="{BB962C8B-B14F-4D97-AF65-F5344CB8AC3E}">
        <p14:creationId xmlns:p14="http://schemas.microsoft.com/office/powerpoint/2010/main" val="2045862189"/>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9" presetClass="entr" presetSubtype="0" decel="10000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p:cTn id="2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4" dur="5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9" presetClass="entr" presetSubtype="0" decel="10000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p:cTn id="30"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1" dur="5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2" dur="500" fill="hold"/>
                                        <p:tgtEl>
                                          <p:spTgt spid="3">
                                            <p:txEl>
                                              <p:pRg st="3" end="3"/>
                                            </p:txEl>
                                          </p:spTgt>
                                        </p:tgtEl>
                                        <p:attrNameLst>
                                          <p:attrName>style.rotation</p:attrName>
                                        </p:attrNameLst>
                                      </p:cBhvr>
                                      <p:tavLst>
                                        <p:tav tm="0">
                                          <p:val>
                                            <p:fltVal val="360"/>
                                          </p:val>
                                        </p:tav>
                                        <p:tav tm="100000">
                                          <p:val>
                                            <p:fltVal val="0"/>
                                          </p:val>
                                        </p:tav>
                                      </p:tavLst>
                                    </p:anim>
                                    <p:animEffect transition="in" filter="fade">
                                      <p:cBhvr>
                                        <p:cTn id="33" dur="500"/>
                                        <p:tgtEl>
                                          <p:spTgt spid="3">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9" presetClass="entr" presetSubtype="0" decel="100000"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p:cTn id="3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0" dur="500" fill="hold"/>
                                        <p:tgtEl>
                                          <p:spTgt spid="3">
                                            <p:txEl>
                                              <p:pRg st="5" end="5"/>
                                            </p:txEl>
                                          </p:spTgt>
                                        </p:tgtEl>
                                        <p:attrNameLst>
                                          <p:attrName>style.rotation</p:attrName>
                                        </p:attrNameLst>
                                      </p:cBhvr>
                                      <p:tavLst>
                                        <p:tav tm="0">
                                          <p:val>
                                            <p:fltVal val="360"/>
                                          </p:val>
                                        </p:tav>
                                        <p:tav tm="100000">
                                          <p:val>
                                            <p:fltVal val="0"/>
                                          </p:val>
                                        </p:tav>
                                      </p:tavLst>
                                    </p:anim>
                                    <p:animEffect transition="in" filter="fade">
                                      <p:cBhvr>
                                        <p:cTn id="41" dur="500"/>
                                        <p:tgtEl>
                                          <p:spTgt spid="3">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49" presetClass="entr" presetSubtype="0" decel="100000" fill="hold" nodeType="click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 calcmode="lin" valueType="num">
                                      <p:cBhvr>
                                        <p:cTn id="46"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7" dur="5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8" dur="500" fill="hold"/>
                                        <p:tgtEl>
                                          <p:spTgt spid="3">
                                            <p:txEl>
                                              <p:pRg st="6" end="6"/>
                                            </p:txEl>
                                          </p:spTgt>
                                        </p:tgtEl>
                                        <p:attrNameLst>
                                          <p:attrName>style.rotation</p:attrName>
                                        </p:attrNameLst>
                                      </p:cBhvr>
                                      <p:tavLst>
                                        <p:tav tm="0">
                                          <p:val>
                                            <p:fltVal val="360"/>
                                          </p:val>
                                        </p:tav>
                                        <p:tav tm="100000">
                                          <p:val>
                                            <p:fltVal val="0"/>
                                          </p:val>
                                        </p:tav>
                                      </p:tavLst>
                                    </p:anim>
                                    <p:animEffect transition="in" filter="fade">
                                      <p:cBhvr>
                                        <p:cTn id="4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if you’re still going at it alone?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Collaborate with your kids</a:t>
            </a:r>
            <a:r>
              <a:rPr lang="en-US" dirty="0" smtClean="0"/>
              <a:t>! </a:t>
            </a:r>
          </a:p>
          <a:p>
            <a:pPr marL="0" indent="0">
              <a:buNone/>
            </a:pPr>
            <a:endParaRPr lang="en-US" dirty="0" smtClean="0"/>
          </a:p>
          <a:p>
            <a:pPr marL="0" indent="0">
              <a:buNone/>
            </a:pPr>
            <a:r>
              <a:rPr lang="en-US" dirty="0" smtClean="0"/>
              <a:t>Try again next year!</a:t>
            </a:r>
          </a:p>
          <a:p>
            <a:pPr marL="0" indent="0">
              <a:buNone/>
            </a:pPr>
            <a:endParaRPr lang="en-US" dirty="0"/>
          </a:p>
          <a:p>
            <a:pPr marL="0" indent="0">
              <a:buNone/>
            </a:pPr>
            <a:r>
              <a:rPr lang="en-US" dirty="0" smtClean="0"/>
              <a:t>Next steps?  </a:t>
            </a:r>
            <a:endParaRPr lang="en-US" dirty="0"/>
          </a:p>
          <a:p>
            <a:pPr marL="0" indent="0" algn="ctr">
              <a:buNone/>
            </a:pPr>
            <a:r>
              <a:rPr lang="en-US" sz="6000" dirty="0" smtClean="0"/>
              <a:t>Get in there!</a:t>
            </a:r>
            <a:endParaRPr lang="en-US" sz="6000" dirty="0"/>
          </a:p>
        </p:txBody>
      </p:sp>
      <p:pic>
        <p:nvPicPr>
          <p:cNvPr id="7" name="Picture 6" descr="Imag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5632386" y="1247973"/>
            <a:ext cx="2657398" cy="3569638"/>
          </a:xfrm>
          <a:prstGeom prst="rect">
            <a:avLst/>
          </a:prstGeom>
        </p:spPr>
      </p:pic>
    </p:spTree>
    <p:extLst>
      <p:ext uri="{BB962C8B-B14F-4D97-AF65-F5344CB8AC3E}">
        <p14:creationId xmlns:p14="http://schemas.microsoft.com/office/powerpoint/2010/main" val="342241604"/>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1000" fill="hold"/>
                                        <p:tgtEl>
                                          <p:spTgt spid="7"/>
                                        </p:tgtEl>
                                        <p:attrNameLst>
                                          <p:attrName>ppt_w</p:attrName>
                                        </p:attrNameLst>
                                      </p:cBhvr>
                                      <p:tavLst>
                                        <p:tav tm="0">
                                          <p:val>
                                            <p:strVal val="#ppt_w*0.70"/>
                                          </p:val>
                                        </p:tav>
                                        <p:tav tm="100000">
                                          <p:val>
                                            <p:strVal val="#ppt_w"/>
                                          </p:val>
                                        </p:tav>
                                      </p:tavLst>
                                    </p:anim>
                                    <p:anim calcmode="lin" valueType="num">
                                      <p:cBhvr>
                                        <p:cTn id="20" dur="1000" fill="hold"/>
                                        <p:tgtEl>
                                          <p:spTgt spid="7"/>
                                        </p:tgtEl>
                                        <p:attrNameLst>
                                          <p:attrName>ppt_h</p:attrName>
                                        </p:attrNameLst>
                                      </p:cBhvr>
                                      <p:tavLst>
                                        <p:tav tm="0">
                                          <p:val>
                                            <p:strVal val="#ppt_h"/>
                                          </p:val>
                                        </p:tav>
                                        <p:tav tm="100000">
                                          <p:val>
                                            <p:strVal val="#ppt_h"/>
                                          </p:val>
                                        </p:tav>
                                      </p:tavLst>
                                    </p:anim>
                                    <p:animEffect transition="in" filter="fade">
                                      <p:cBhvr>
                                        <p:cTn id="21" dur="10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additive="base">
                                        <p:cTn id="3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additive="base">
                                        <p:cTn id="3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40" fill="hold">
                            <p:stCondLst>
                              <p:cond delay="500"/>
                            </p:stCondLst>
                            <p:childTnLst>
                              <p:par>
                                <p:cTn id="41" presetID="10" presetClass="emph" presetSubtype="0" repeatCount="10000" fill="hold" nodeType="afterEffect">
                                  <p:stCondLst>
                                    <p:cond delay="0"/>
                                  </p:stCondLst>
                                  <p:childTnLst>
                                    <p:anim calcmode="discrete" valueType="str">
                                      <p:cBhvr override="childStyle">
                                        <p:cTn id="42" dur="500" fill="hold"/>
                                        <p:tgtEl>
                                          <p:spTgt spid="3">
                                            <p:txEl>
                                              <p:pRg st="5" end="5"/>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379</TotalTime>
  <Words>458</Words>
  <Application>Microsoft Macintosh PowerPoint</Application>
  <PresentationFormat>On-screen Show (4:3)</PresentationFormat>
  <Paragraphs>60</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iTunes U Access!</vt:lpstr>
      <vt:lpstr>Why should teachers collaborate?</vt:lpstr>
      <vt:lpstr>Collaborating within your school to align content</vt:lpstr>
      <vt:lpstr>“Try it!” Time:  20 Minute Collaboration</vt:lpstr>
      <vt:lpstr>Collaborating outside of your school to build your professional responsibilities profile</vt:lpstr>
      <vt:lpstr>PowerPoint Presentation</vt:lpstr>
      <vt:lpstr>"Try it" time! 10 minute planning</vt:lpstr>
      <vt:lpstr>What if you’re still going at it alone?</vt:lpstr>
    </vt:vector>
  </TitlesOfParts>
  <Company>Ahadi Early Learning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Collaborating For Success: Working across grade bands to move students AND teachers forward</dc:title>
  <dc:creator>Heather Duncan</dc:creator>
  <cp:lastModifiedBy>Heather Duncan</cp:lastModifiedBy>
  <cp:revision>25</cp:revision>
  <cp:lastPrinted>2014-07-16T03:49:52Z</cp:lastPrinted>
  <dcterms:created xsi:type="dcterms:W3CDTF">2014-07-15T11:32:18Z</dcterms:created>
  <dcterms:modified xsi:type="dcterms:W3CDTF">2014-07-16T04:55:17Z</dcterms:modified>
</cp:coreProperties>
</file>